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xml" ContentType="application/vnd.openxmlformats-officedocument.presentationml.notesSlide+xml"/>
  <Override PartName="/ppt/embeddings/oleObject3.bin" ContentType="application/vnd.openxmlformats-officedocument.oleObject"/>
  <Override PartName="/ppt/notesSlides/notesSlide5.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329" r:id="rId2"/>
    <p:sldId id="256" r:id="rId3"/>
    <p:sldId id="317" r:id="rId4"/>
    <p:sldId id="322" r:id="rId5"/>
    <p:sldId id="260" r:id="rId6"/>
    <p:sldId id="261" r:id="rId7"/>
    <p:sldId id="325" r:id="rId8"/>
    <p:sldId id="257" r:id="rId9"/>
    <p:sldId id="292" r:id="rId10"/>
    <p:sldId id="326" r:id="rId11"/>
    <p:sldId id="262" r:id="rId12"/>
    <p:sldId id="263" r:id="rId13"/>
    <p:sldId id="264" r:id="rId14"/>
    <p:sldId id="267" r:id="rId15"/>
    <p:sldId id="265" r:id="rId16"/>
    <p:sldId id="330" r:id="rId17"/>
    <p:sldId id="269" r:id="rId18"/>
    <p:sldId id="293" r:id="rId19"/>
    <p:sldId id="270" r:id="rId20"/>
    <p:sldId id="271" r:id="rId21"/>
    <p:sldId id="272" r:id="rId22"/>
    <p:sldId id="273" r:id="rId23"/>
    <p:sldId id="274" r:id="rId24"/>
    <p:sldId id="275" r:id="rId25"/>
    <p:sldId id="298" r:id="rId26"/>
    <p:sldId id="276" r:id="rId27"/>
    <p:sldId id="278" r:id="rId28"/>
    <p:sldId id="280" r:id="rId29"/>
    <p:sldId id="281" r:id="rId30"/>
    <p:sldId id="282" r:id="rId31"/>
    <p:sldId id="283" r:id="rId32"/>
    <p:sldId id="284" r:id="rId33"/>
    <p:sldId id="285" r:id="rId34"/>
    <p:sldId id="286" r:id="rId35"/>
    <p:sldId id="287" r:id="rId36"/>
    <p:sldId id="291" r:id="rId37"/>
    <p:sldId id="295" r:id="rId38"/>
    <p:sldId id="296" r:id="rId39"/>
    <p:sldId id="301" r:id="rId40"/>
    <p:sldId id="315" r:id="rId41"/>
    <p:sldId id="316" r:id="rId42"/>
    <p:sldId id="320" r:id="rId43"/>
    <p:sldId id="318" r:id="rId44"/>
    <p:sldId id="319" r:id="rId45"/>
    <p:sldId id="321" r:id="rId46"/>
    <p:sldId id="302" r:id="rId47"/>
    <p:sldId id="303" r:id="rId48"/>
    <p:sldId id="304" r:id="rId49"/>
    <p:sldId id="323" r:id="rId50"/>
    <p:sldId id="324" r:id="rId51"/>
    <p:sldId id="294" r:id="rId52"/>
    <p:sldId id="305" r:id="rId53"/>
    <p:sldId id="306" r:id="rId54"/>
    <p:sldId id="307" r:id="rId55"/>
    <p:sldId id="308" r:id="rId56"/>
    <p:sldId id="309" r:id="rId57"/>
    <p:sldId id="310" r:id="rId58"/>
    <p:sldId id="311" r:id="rId59"/>
    <p:sldId id="312" r:id="rId60"/>
    <p:sldId id="327" r:id="rId61"/>
    <p:sldId id="313"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6" d="100"/>
          <a:sy n="76" d="100"/>
        </p:scale>
        <p:origin x="-1448" y="-184"/>
      </p:cViewPr>
      <p:guideLst>
        <p:guide orient="horz" pos="2160"/>
        <p:guide pos="2880"/>
      </p:guideLst>
    </p:cSldViewPr>
  </p:slideViewPr>
  <p:notesTextViewPr>
    <p:cViewPr>
      <p:scale>
        <a:sx n="100" d="100"/>
        <a:sy n="100" d="100"/>
      </p:scale>
      <p:origin x="0" y="0"/>
    </p:cViewPr>
  </p:notesTextViewPr>
  <p:sorterViewPr>
    <p:cViewPr>
      <p:scale>
        <a:sx n="76" d="100"/>
        <a:sy n="76" d="100"/>
      </p:scale>
      <p:origin x="0" y="54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15.wmf"/><Relationship Id="rId3"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932015-4D82-7C44-B83F-11A1DE57A643}" type="datetimeFigureOut">
              <a:rPr lang="en-US" smtClean="0"/>
              <a:t>9/11/14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8083A2-2301-E542-9D38-DF21B2FA68A8}" type="slidenum">
              <a:rPr lang="en-US" smtClean="0"/>
              <a:t>‹#›</a:t>
            </a:fld>
            <a:endParaRPr lang="en-US" dirty="0"/>
          </a:p>
        </p:txBody>
      </p:sp>
    </p:spTree>
    <p:extLst>
      <p:ext uri="{BB962C8B-B14F-4D97-AF65-F5344CB8AC3E}">
        <p14:creationId xmlns:p14="http://schemas.microsoft.com/office/powerpoint/2010/main" val="14769212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512DB0-3D66-F044-ACEB-B57B582693F1}" type="slidenum">
              <a:rPr lang="en-US" smtClean="0"/>
              <a:t>11</a:t>
            </a:fld>
            <a:endParaRPr lang="en-US" dirty="0"/>
          </a:p>
        </p:txBody>
      </p:sp>
    </p:spTree>
    <p:extLst>
      <p:ext uri="{BB962C8B-B14F-4D97-AF65-F5344CB8AC3E}">
        <p14:creationId xmlns:p14="http://schemas.microsoft.com/office/powerpoint/2010/main" val="2283179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9C3908-9789-DA4F-88FD-431F885F292A}" type="slidenum">
              <a:rPr lang="en-US"/>
              <a:pPr/>
              <a:t>30</a:t>
            </a:fld>
            <a:endParaRPr lang="en-US" dirty="0"/>
          </a:p>
        </p:txBody>
      </p:sp>
      <p:sp>
        <p:nvSpPr>
          <p:cNvPr id="1239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39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2F4B97-A37E-9E41-9C5F-220B42D891A0}" type="slidenum">
              <a:rPr lang="en-US"/>
              <a:pPr/>
              <a:t>31</a:t>
            </a:fld>
            <a:endParaRPr lang="en-US" dirty="0"/>
          </a:p>
        </p:txBody>
      </p:sp>
      <p:sp>
        <p:nvSpPr>
          <p:cNvPr id="716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16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F33987-4D4E-FA4E-959B-E28438C35762}" type="slidenum">
              <a:rPr lang="en-US"/>
              <a:pPr/>
              <a:t>36</a:t>
            </a:fld>
            <a:endParaRPr lang="en-US" dirty="0"/>
          </a:p>
        </p:txBody>
      </p:sp>
      <p:sp>
        <p:nvSpPr>
          <p:cNvPr id="1198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98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DE745-132F-1843-B1A8-F9123D55E613}" type="slidenum">
              <a:rPr lang="en-US"/>
              <a:pPr/>
              <a:t>21</a:t>
            </a:fld>
            <a:endParaRPr lang="en-US" dirty="0"/>
          </a:p>
        </p:txBody>
      </p:sp>
      <p:sp>
        <p:nvSpPr>
          <p:cNvPr id="655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55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2F774C-1CEF-C546-B3A5-D1EECE855D2B}" type="slidenum">
              <a:rPr lang="en-US"/>
              <a:pPr/>
              <a:t>22</a:t>
            </a:fld>
            <a:endParaRPr lang="en-US" dirty="0"/>
          </a:p>
        </p:txBody>
      </p:sp>
      <p:sp>
        <p:nvSpPr>
          <p:cNvPr id="2897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97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F33987-4D4E-FA4E-959B-E28438C35762}" type="slidenum">
              <a:rPr lang="en-US"/>
              <a:pPr/>
              <a:t>24</a:t>
            </a:fld>
            <a:endParaRPr lang="en-US" dirty="0"/>
          </a:p>
        </p:txBody>
      </p:sp>
      <p:sp>
        <p:nvSpPr>
          <p:cNvPr id="1198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98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285238-DF5F-3742-90BF-972123C4381C}" type="slidenum">
              <a:rPr lang="en-US"/>
              <a:pPr/>
              <a:t>25</a:t>
            </a:fld>
            <a:endParaRPr lang="en-US" dirty="0"/>
          </a:p>
        </p:txBody>
      </p:sp>
      <p:sp>
        <p:nvSpPr>
          <p:cNvPr id="290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08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D5FB40-22F6-0B4E-81CB-566F3EE12018}" type="slidenum">
              <a:rPr lang="en-US"/>
              <a:pPr/>
              <a:t>26</a:t>
            </a:fld>
            <a:endParaRPr lang="en-US" dirty="0"/>
          </a:p>
        </p:txBody>
      </p:sp>
      <p:sp>
        <p:nvSpPr>
          <p:cNvPr id="120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083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035D7-872F-624F-BAD1-678307533A7F}" type="slidenum">
              <a:rPr lang="en-US"/>
              <a:pPr/>
              <a:t>27</a:t>
            </a:fld>
            <a:endParaRPr lang="en-US" dirty="0"/>
          </a:p>
        </p:txBody>
      </p:sp>
      <p:sp>
        <p:nvSpPr>
          <p:cNvPr id="292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28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CC0B4C-999B-2B45-AA30-B88380B45DBC}" type="slidenum">
              <a:rPr lang="en-US"/>
              <a:pPr/>
              <a:t>28</a:t>
            </a:fld>
            <a:endParaRPr lang="en-US" dirty="0"/>
          </a:p>
        </p:txBody>
      </p:sp>
      <p:sp>
        <p:nvSpPr>
          <p:cNvPr id="1218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18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B59F00-F907-2347-A021-FB735C0E200F}" type="slidenum">
              <a:rPr lang="en-US"/>
              <a:pPr/>
              <a:t>29</a:t>
            </a:fld>
            <a:endParaRPr lang="en-US" dirty="0"/>
          </a:p>
        </p:txBody>
      </p:sp>
      <p:sp>
        <p:nvSpPr>
          <p:cNvPr id="1228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2883"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E892C0-952C-DA4B-8F00-03E9A2F7FC7E}" type="datetimeFigureOut">
              <a:rPr lang="en-US" smtClean="0"/>
              <a:t>9/11/14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54E4C9-6A68-2248-9492-C5647E3A6272}" type="slidenum">
              <a:rPr lang="en-US" smtClean="0"/>
              <a:t>‹#›</a:t>
            </a:fld>
            <a:endParaRPr lang="en-US" dirty="0"/>
          </a:p>
        </p:txBody>
      </p:sp>
    </p:spTree>
    <p:extLst>
      <p:ext uri="{BB962C8B-B14F-4D97-AF65-F5344CB8AC3E}">
        <p14:creationId xmlns:p14="http://schemas.microsoft.com/office/powerpoint/2010/main" val="21144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E892C0-952C-DA4B-8F00-03E9A2F7FC7E}" type="datetimeFigureOut">
              <a:rPr lang="en-US" smtClean="0"/>
              <a:t>9/11/14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54E4C9-6A68-2248-9492-C5647E3A6272}" type="slidenum">
              <a:rPr lang="en-US" smtClean="0"/>
              <a:t>‹#›</a:t>
            </a:fld>
            <a:endParaRPr lang="en-US" dirty="0"/>
          </a:p>
        </p:txBody>
      </p:sp>
    </p:spTree>
    <p:extLst>
      <p:ext uri="{BB962C8B-B14F-4D97-AF65-F5344CB8AC3E}">
        <p14:creationId xmlns:p14="http://schemas.microsoft.com/office/powerpoint/2010/main" val="415477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E892C0-952C-DA4B-8F00-03E9A2F7FC7E}" type="datetimeFigureOut">
              <a:rPr lang="en-US" smtClean="0"/>
              <a:t>9/11/14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54E4C9-6A68-2248-9492-C5647E3A6272}" type="slidenum">
              <a:rPr lang="en-US" smtClean="0"/>
              <a:t>‹#›</a:t>
            </a:fld>
            <a:endParaRPr lang="en-US" dirty="0"/>
          </a:p>
        </p:txBody>
      </p:sp>
    </p:spTree>
    <p:extLst>
      <p:ext uri="{BB962C8B-B14F-4D97-AF65-F5344CB8AC3E}">
        <p14:creationId xmlns:p14="http://schemas.microsoft.com/office/powerpoint/2010/main" val="348036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endParaRPr lang="en-US" dirty="0"/>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1BC548DE-157F-4445-8A44-E6784E94F383}" type="slidenum">
              <a:rPr lang="en-US"/>
              <a:pPr/>
              <a:t>‹#›</a:t>
            </a:fld>
            <a:endParaRPr lang="en-US" dirty="0"/>
          </a:p>
        </p:txBody>
      </p:sp>
      <p:sp>
        <p:nvSpPr>
          <p:cNvPr id="7" name="Date Placeholder 6"/>
          <p:cNvSpPr>
            <a:spLocks noGrp="1"/>
          </p:cNvSpPr>
          <p:nvPr>
            <p:ph type="dt" sz="half" idx="12"/>
          </p:nvPr>
        </p:nvSpPr>
        <p:spPr>
          <a:xfrm>
            <a:off x="457200" y="6245225"/>
            <a:ext cx="2133600" cy="476250"/>
          </a:xfrm>
        </p:spPr>
        <p:txBody>
          <a:bodyPr/>
          <a:lstStyle>
            <a:lvl1pPr>
              <a:defRPr/>
            </a:lvl1pPr>
          </a:lstStyle>
          <a:p>
            <a:endParaRPr lang="en-US" dirty="0"/>
          </a:p>
        </p:txBody>
      </p:sp>
    </p:spTree>
    <p:extLst>
      <p:ext uri="{BB962C8B-B14F-4D97-AF65-F5344CB8AC3E}">
        <p14:creationId xmlns:p14="http://schemas.microsoft.com/office/powerpoint/2010/main" val="3412763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457200"/>
            <a:ext cx="8229600" cy="1371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a:xfrm>
            <a:off x="3124200" y="6248400"/>
            <a:ext cx="2895600" cy="457200"/>
          </a:xfrm>
        </p:spPr>
        <p:txBody>
          <a:bodyPr/>
          <a:lstStyle>
            <a:lvl1pPr>
              <a:defRPr/>
            </a:lvl1pPr>
          </a:lstStyle>
          <a:p>
            <a:endParaRPr lang="en-US" dirty="0"/>
          </a:p>
        </p:txBody>
      </p:sp>
      <p:sp>
        <p:nvSpPr>
          <p:cNvPr id="8" name="Slide Number Placeholder 7"/>
          <p:cNvSpPr>
            <a:spLocks noGrp="1"/>
          </p:cNvSpPr>
          <p:nvPr>
            <p:ph type="sldNum" sz="quarter" idx="11"/>
          </p:nvPr>
        </p:nvSpPr>
        <p:spPr>
          <a:xfrm>
            <a:off x="6553200" y="6248400"/>
            <a:ext cx="2133600" cy="457200"/>
          </a:xfrm>
        </p:spPr>
        <p:txBody>
          <a:bodyPr/>
          <a:lstStyle>
            <a:lvl1pPr>
              <a:defRPr/>
            </a:lvl1pPr>
          </a:lstStyle>
          <a:p>
            <a:fld id="{6DEB87CA-BBF2-1948-8368-73AD1CD015CD}" type="slidenum">
              <a:rPr lang="en-US"/>
              <a:pPr/>
              <a:t>‹#›</a:t>
            </a:fld>
            <a:endParaRPr lang="en-US" dirty="0"/>
          </a:p>
        </p:txBody>
      </p:sp>
      <p:sp>
        <p:nvSpPr>
          <p:cNvPr id="9" name="Date Placeholder 8"/>
          <p:cNvSpPr>
            <a:spLocks noGrp="1"/>
          </p:cNvSpPr>
          <p:nvPr>
            <p:ph type="dt" sz="half" idx="12"/>
          </p:nvPr>
        </p:nvSpPr>
        <p:spPr>
          <a:xfrm>
            <a:off x="457200" y="6245225"/>
            <a:ext cx="2133600" cy="476250"/>
          </a:xfrm>
        </p:spPr>
        <p:txBody>
          <a:bodyPr/>
          <a:lstStyle>
            <a:lvl1pPr>
              <a:defRPr/>
            </a:lvl1pPr>
          </a:lstStyle>
          <a:p>
            <a:endParaRPr lang="en-US" dirty="0"/>
          </a:p>
        </p:txBody>
      </p:sp>
    </p:spTree>
    <p:extLst>
      <p:ext uri="{BB962C8B-B14F-4D97-AF65-F5344CB8AC3E}">
        <p14:creationId xmlns:p14="http://schemas.microsoft.com/office/powerpoint/2010/main" val="248858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E892C0-952C-DA4B-8F00-03E9A2F7FC7E}" type="datetimeFigureOut">
              <a:rPr lang="en-US" smtClean="0"/>
              <a:t>9/11/14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54E4C9-6A68-2248-9492-C5647E3A6272}" type="slidenum">
              <a:rPr lang="en-US" smtClean="0"/>
              <a:t>‹#›</a:t>
            </a:fld>
            <a:endParaRPr lang="en-US" dirty="0"/>
          </a:p>
        </p:txBody>
      </p:sp>
    </p:spTree>
    <p:extLst>
      <p:ext uri="{BB962C8B-B14F-4D97-AF65-F5344CB8AC3E}">
        <p14:creationId xmlns:p14="http://schemas.microsoft.com/office/powerpoint/2010/main" val="47212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E892C0-952C-DA4B-8F00-03E9A2F7FC7E}" type="datetimeFigureOut">
              <a:rPr lang="en-US" smtClean="0"/>
              <a:t>9/11/14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54E4C9-6A68-2248-9492-C5647E3A6272}" type="slidenum">
              <a:rPr lang="en-US" smtClean="0"/>
              <a:t>‹#›</a:t>
            </a:fld>
            <a:endParaRPr lang="en-US" dirty="0"/>
          </a:p>
        </p:txBody>
      </p:sp>
    </p:spTree>
    <p:extLst>
      <p:ext uri="{BB962C8B-B14F-4D97-AF65-F5344CB8AC3E}">
        <p14:creationId xmlns:p14="http://schemas.microsoft.com/office/powerpoint/2010/main" val="2941240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E892C0-952C-DA4B-8F00-03E9A2F7FC7E}" type="datetimeFigureOut">
              <a:rPr lang="en-US" smtClean="0"/>
              <a:t>9/11/14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54E4C9-6A68-2248-9492-C5647E3A6272}" type="slidenum">
              <a:rPr lang="en-US" smtClean="0"/>
              <a:t>‹#›</a:t>
            </a:fld>
            <a:endParaRPr lang="en-US" dirty="0"/>
          </a:p>
        </p:txBody>
      </p:sp>
    </p:spTree>
    <p:extLst>
      <p:ext uri="{BB962C8B-B14F-4D97-AF65-F5344CB8AC3E}">
        <p14:creationId xmlns:p14="http://schemas.microsoft.com/office/powerpoint/2010/main" val="828125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E892C0-952C-DA4B-8F00-03E9A2F7FC7E}" type="datetimeFigureOut">
              <a:rPr lang="en-US" smtClean="0"/>
              <a:t>9/11/14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A54E4C9-6A68-2248-9492-C5647E3A6272}" type="slidenum">
              <a:rPr lang="en-US" smtClean="0"/>
              <a:t>‹#›</a:t>
            </a:fld>
            <a:endParaRPr lang="en-US" dirty="0"/>
          </a:p>
        </p:txBody>
      </p:sp>
    </p:spTree>
    <p:extLst>
      <p:ext uri="{BB962C8B-B14F-4D97-AF65-F5344CB8AC3E}">
        <p14:creationId xmlns:p14="http://schemas.microsoft.com/office/powerpoint/2010/main" val="895811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E892C0-952C-DA4B-8F00-03E9A2F7FC7E}" type="datetimeFigureOut">
              <a:rPr lang="en-US" smtClean="0"/>
              <a:t>9/11/14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A54E4C9-6A68-2248-9492-C5647E3A6272}" type="slidenum">
              <a:rPr lang="en-US" smtClean="0"/>
              <a:t>‹#›</a:t>
            </a:fld>
            <a:endParaRPr lang="en-US" dirty="0"/>
          </a:p>
        </p:txBody>
      </p:sp>
    </p:spTree>
    <p:extLst>
      <p:ext uri="{BB962C8B-B14F-4D97-AF65-F5344CB8AC3E}">
        <p14:creationId xmlns:p14="http://schemas.microsoft.com/office/powerpoint/2010/main" val="343712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E892C0-952C-DA4B-8F00-03E9A2F7FC7E}" type="datetimeFigureOut">
              <a:rPr lang="en-US" smtClean="0"/>
              <a:t>9/11/14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A54E4C9-6A68-2248-9492-C5647E3A6272}" type="slidenum">
              <a:rPr lang="en-US" smtClean="0"/>
              <a:t>‹#›</a:t>
            </a:fld>
            <a:endParaRPr lang="en-US" dirty="0"/>
          </a:p>
        </p:txBody>
      </p:sp>
    </p:spTree>
    <p:extLst>
      <p:ext uri="{BB962C8B-B14F-4D97-AF65-F5344CB8AC3E}">
        <p14:creationId xmlns:p14="http://schemas.microsoft.com/office/powerpoint/2010/main" val="173844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E892C0-952C-DA4B-8F00-03E9A2F7FC7E}" type="datetimeFigureOut">
              <a:rPr lang="en-US" smtClean="0"/>
              <a:t>9/11/14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54E4C9-6A68-2248-9492-C5647E3A6272}" type="slidenum">
              <a:rPr lang="en-US" smtClean="0"/>
              <a:t>‹#›</a:t>
            </a:fld>
            <a:endParaRPr lang="en-US" dirty="0"/>
          </a:p>
        </p:txBody>
      </p:sp>
    </p:spTree>
    <p:extLst>
      <p:ext uri="{BB962C8B-B14F-4D97-AF65-F5344CB8AC3E}">
        <p14:creationId xmlns:p14="http://schemas.microsoft.com/office/powerpoint/2010/main" val="240528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E892C0-952C-DA4B-8F00-03E9A2F7FC7E}" type="datetimeFigureOut">
              <a:rPr lang="en-US" smtClean="0"/>
              <a:t>9/11/14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54E4C9-6A68-2248-9492-C5647E3A6272}" type="slidenum">
              <a:rPr lang="en-US" smtClean="0"/>
              <a:t>‹#›</a:t>
            </a:fld>
            <a:endParaRPr lang="en-US" dirty="0"/>
          </a:p>
        </p:txBody>
      </p:sp>
    </p:spTree>
    <p:extLst>
      <p:ext uri="{BB962C8B-B14F-4D97-AF65-F5344CB8AC3E}">
        <p14:creationId xmlns:p14="http://schemas.microsoft.com/office/powerpoint/2010/main" val="7084777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892C0-952C-DA4B-8F00-03E9A2F7FC7E}" type="datetimeFigureOut">
              <a:rPr lang="en-US" smtClean="0"/>
              <a:t>9/11/14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54E4C9-6A68-2248-9492-C5647E3A6272}" type="slidenum">
              <a:rPr lang="en-US" smtClean="0"/>
              <a:t>‹#›</a:t>
            </a:fld>
            <a:endParaRPr lang="en-US" dirty="0"/>
          </a:p>
        </p:txBody>
      </p:sp>
    </p:spTree>
    <p:extLst>
      <p:ext uri="{BB962C8B-B14F-4D97-AF65-F5344CB8AC3E}">
        <p14:creationId xmlns:p14="http://schemas.microsoft.com/office/powerpoint/2010/main" val="3829623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ie.ntu.edu.tw/~cjlin/libsvm/" TargetMode="External"/><Relationship Id="rId3" Type="http://schemas.openxmlformats.org/officeDocument/2006/relationships/hyperlink" Target="http://en.wikibooks.org/wiki/Octave_Programming_Tutoria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4" Type="http://schemas.openxmlformats.org/officeDocument/2006/relationships/hyperlink" Target="http://deeplearning.net/datasets/" TargetMode="External"/><Relationship Id="rId1" Type="http://schemas.openxmlformats.org/officeDocument/2006/relationships/slideLayout" Target="../slideLayouts/slideLayout2.xml"/><Relationship Id="rId2" Type="http://schemas.openxmlformats.org/officeDocument/2006/relationships/hyperlink" Target="http://archive.ics.uci.edu/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techfieldday.com/event/nfd8/" TargetMode="Externa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oleObject" Target="../embeddings/oleObject2.bin"/><Relationship Id="rId5" Type="http://schemas.openxmlformats.org/officeDocument/2006/relationships/image" Target="../media/image10.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3.bin"/><Relationship Id="rId5" Type="http://schemas.openxmlformats.org/officeDocument/2006/relationships/image" Target="../media/image12.emf"/><Relationship Id="rId6" Type="http://schemas.openxmlformats.org/officeDocument/2006/relationships/image" Target="../media/image13.png"/><Relationship Id="rId1" Type="http://schemas.openxmlformats.org/officeDocument/2006/relationships/vmlDrawing" Target="../drawings/vmlDrawing3.vml"/><Relationship Id="rId2"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1" Type="http://schemas.openxmlformats.org/officeDocument/2006/relationships/oleObject" Target="../embeddings/oleObject6.bin"/><Relationship Id="rId12" Type="http://schemas.openxmlformats.org/officeDocument/2006/relationships/image" Target="../media/image16.wmf"/><Relationship Id="rId1" Type="http://schemas.openxmlformats.org/officeDocument/2006/relationships/vmlDrawing" Target="../drawings/vmlDrawing4.vml"/><Relationship Id="rId2" Type="http://schemas.openxmlformats.org/officeDocument/2006/relationships/slideLayout" Target="../slideLayouts/slideLayout13.xml"/><Relationship Id="rId3" Type="http://schemas.openxmlformats.org/officeDocument/2006/relationships/notesSlide" Target="../notesSlides/notesSlide5.xml"/><Relationship Id="rId4" Type="http://schemas.openxmlformats.org/officeDocument/2006/relationships/image" Target="../media/image17.wmf"/><Relationship Id="rId5" Type="http://schemas.openxmlformats.org/officeDocument/2006/relationships/oleObject" Target="../embeddings/oleObject4.bin"/><Relationship Id="rId6" Type="http://schemas.openxmlformats.org/officeDocument/2006/relationships/image" Target="../media/image14.wmf"/><Relationship Id="rId7" Type="http://schemas.openxmlformats.org/officeDocument/2006/relationships/image" Target="../media/image18.wmf"/><Relationship Id="rId8" Type="http://schemas.openxmlformats.org/officeDocument/2006/relationships/oleObject" Target="../embeddings/oleObject5.bin"/><Relationship Id="rId9" Type="http://schemas.openxmlformats.org/officeDocument/2006/relationships/image" Target="../media/image15.wmf"/><Relationship Id="rId10" Type="http://schemas.openxmlformats.org/officeDocument/2006/relationships/image" Target="../media/image19.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hyperlink" Target="http://machinelearning.org/archive/icml2008/papers/592.pdf" TargetMode="External"/><Relationship Id="rId4" Type="http://schemas.openxmlformats.org/officeDocument/2006/relationships/hyperlink" Target="http://jmlr.org/papers/volume11/vincent10a/vincent10a.pdf" TargetMode="External"/><Relationship Id="rId5" Type="http://schemas.openxmlformats.org/officeDocument/2006/relationships/hyperlink" Target="https://www.cs.toronto.edu/~hinton/absps/guideTR.pdf"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7.bin"/><Relationship Id="rId5" Type="http://schemas.openxmlformats.org/officeDocument/2006/relationships/image" Target="../media/image26.emf"/><Relationship Id="rId1" Type="http://schemas.openxmlformats.org/officeDocument/2006/relationships/vmlDrawing" Target="../drawings/vmlDrawing5.vml"/><Relationship Id="rId2"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tatic.googleusercontent.com/media/research.google.com/en/us/archive/unsupervised_icml2012.pdf" TargetMode="External"/><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1-4-5.net/~dmm/code/ai/" TargetMode="Externa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1-4-5.net/~dmm/code/ai/" TargetMode="Externa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googleblog.blogspot.com/2014/05/better-data-centers-through-machine.html" TargetMode="External"/><Relationship Id="rId4" Type="http://schemas.openxmlformats.org/officeDocument/2006/relationships/hyperlink" Target="https://docs.google.com/a/google.com/viewer?url=www.google.com/about/datacenters/efficiency/internal/assets/machine-learning-applicationsfor-datacenter-optimization-finalv2.pdf" TargetMode="External"/><Relationship Id="rId5" Type="http://schemas.openxmlformats.org/officeDocument/2006/relationships/hyperlink" Target="http://en.wikipedia.org/wiki/Power_usage_effectiveness" TargetMode="External"/><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hyperlink" Target="http://research.google.com/pubs/ArtificialIntelligenceandMachineLearning.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usenix.org/legacy/events/sec09/tech/full_papers/sec09_network.pdf" TargetMode="External"/><Relationship Id="rId4" Type="http://schemas.openxmlformats.org/officeDocument/2006/relationships/hyperlink" Target="http://www.bgpmon.net/using-bgp-data-to-find-spammers/" TargetMode="External"/><Relationship Id="rId5" Type="http://schemas.openxmlformats.org/officeDocument/2006/relationships/hyperlink" Target="http://googleblog.blogspot.com/2014/05/better-data-centers-through-machine.html" TargetMode="External"/><Relationship Id="rId1" Type="http://schemas.openxmlformats.org/officeDocument/2006/relationships/slideLayout" Target="../slideLayouts/slideLayout2.xml"/><Relationship Id="rId2" Type="http://schemas.openxmlformats.org/officeDocument/2006/relationships/hyperlink" Target="http://siliconangle.com/blog/2014/03/28/predictive-security-goes-beyond-the-network/"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lide1.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extBox 6"/>
          <p:cNvSpPr txBox="1"/>
          <p:nvPr/>
        </p:nvSpPr>
        <p:spPr>
          <a:xfrm>
            <a:off x="197940" y="1887604"/>
            <a:ext cx="8748121" cy="2123658"/>
          </a:xfrm>
          <a:prstGeom prst="rect">
            <a:avLst/>
          </a:prstGeom>
          <a:solidFill>
            <a:schemeClr val="lt1">
              <a:alpha val="79000"/>
            </a:schemeClr>
          </a:solidFill>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sz="6600" b="1" dirty="0" smtClean="0"/>
              <a:t>And Now For Something</a:t>
            </a:r>
          </a:p>
          <a:p>
            <a:pPr algn="ctr"/>
            <a:r>
              <a:rPr lang="en-US" sz="6600" b="1" dirty="0" smtClean="0"/>
              <a:t>Completely Different</a:t>
            </a:r>
          </a:p>
        </p:txBody>
      </p:sp>
      <p:sp>
        <p:nvSpPr>
          <p:cNvPr id="2" name="TextBox 1"/>
          <p:cNvSpPr txBox="1"/>
          <p:nvPr/>
        </p:nvSpPr>
        <p:spPr>
          <a:xfrm>
            <a:off x="2636199" y="4011262"/>
            <a:ext cx="2610999" cy="1384995"/>
          </a:xfrm>
          <a:prstGeom prst="rect">
            <a:avLst/>
          </a:prstGeom>
          <a:solidFill>
            <a:schemeClr val="lt1">
              <a:alpha val="79000"/>
            </a:schemeClr>
          </a:solidFill>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6600" b="1" dirty="0"/>
              <a:t>(again)</a:t>
            </a:r>
          </a:p>
          <a:p>
            <a:endParaRPr lang="en-US" dirty="0"/>
          </a:p>
        </p:txBody>
      </p:sp>
    </p:spTree>
    <p:extLst>
      <p:ext uri="{BB962C8B-B14F-4D97-AF65-F5344CB8AC3E}">
        <p14:creationId xmlns:p14="http://schemas.microsoft.com/office/powerpoint/2010/main" val="2149369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Machine Learning</a:t>
            </a:r>
            <a:r>
              <a:rPr lang="en-US" dirty="0" smtClean="0"/>
              <a:t>?</a:t>
            </a:r>
            <a:endParaRPr lang="en-US" dirty="0"/>
          </a:p>
        </p:txBody>
      </p:sp>
      <p:sp>
        <p:nvSpPr>
          <p:cNvPr id="3" name="Content Placeholder 2"/>
          <p:cNvSpPr>
            <a:spLocks noGrp="1"/>
          </p:cNvSpPr>
          <p:nvPr>
            <p:ph idx="1"/>
          </p:nvPr>
        </p:nvSpPr>
        <p:spPr>
          <a:xfrm>
            <a:off x="457200" y="1600200"/>
            <a:ext cx="8229600" cy="4927028"/>
          </a:xfrm>
        </p:spPr>
        <p:txBody>
          <a:bodyPr>
            <a:normAutofit fontScale="62500" lnSpcReduction="20000"/>
          </a:bodyPr>
          <a:lstStyle/>
          <a:p>
            <a:r>
              <a:rPr lang="en-US" dirty="0"/>
              <a:t>Machine Learning (ML) is </a:t>
            </a:r>
            <a:r>
              <a:rPr lang="en-US" dirty="0" smtClean="0"/>
              <a:t>about </a:t>
            </a:r>
            <a:r>
              <a:rPr lang="en-US" dirty="0"/>
              <a:t>computational approaches to </a:t>
            </a:r>
            <a:r>
              <a:rPr lang="en-US" dirty="0" smtClean="0"/>
              <a:t>learning</a:t>
            </a:r>
            <a:endParaRPr lang="en-US" dirty="0"/>
          </a:p>
          <a:p>
            <a:pPr lvl="1"/>
            <a:r>
              <a:rPr lang="en-US" dirty="0"/>
              <a:t>In particular, ML seeks to understand </a:t>
            </a:r>
            <a:r>
              <a:rPr lang="en-US" dirty="0" smtClean="0"/>
              <a:t>the computational </a:t>
            </a:r>
            <a:r>
              <a:rPr lang="en-US" dirty="0"/>
              <a:t>mechanisms by </a:t>
            </a:r>
            <a:r>
              <a:rPr lang="en-US" dirty="0" smtClean="0"/>
              <a:t>which </a:t>
            </a:r>
            <a:r>
              <a:rPr lang="en-US" i="1" dirty="0" smtClean="0">
                <a:solidFill>
                  <a:srgbClr val="FF0000"/>
                </a:solidFill>
              </a:rPr>
              <a:t>experience</a:t>
            </a:r>
            <a:r>
              <a:rPr lang="en-US" dirty="0" smtClean="0">
                <a:solidFill>
                  <a:srgbClr val="FF0000"/>
                </a:solidFill>
              </a:rPr>
              <a:t> </a:t>
            </a:r>
            <a:r>
              <a:rPr lang="en-US" dirty="0"/>
              <a:t>can lead to </a:t>
            </a:r>
            <a:r>
              <a:rPr lang="en-US" dirty="0" smtClean="0"/>
              <a:t>improved performance </a:t>
            </a:r>
            <a:r>
              <a:rPr lang="en-US" dirty="0"/>
              <a:t>in both biological and </a:t>
            </a:r>
            <a:r>
              <a:rPr lang="en-US" dirty="0" smtClean="0"/>
              <a:t>technological systems</a:t>
            </a:r>
          </a:p>
          <a:p>
            <a:pPr lvl="1"/>
            <a:r>
              <a:rPr lang="en-US" dirty="0" smtClean="0">
                <a:sym typeface="Wingdings"/>
              </a:rPr>
              <a:t> ML is data driven</a:t>
            </a:r>
            <a:endParaRPr lang="en-US" dirty="0" smtClean="0"/>
          </a:p>
          <a:p>
            <a:endParaRPr lang="en-US" dirty="0" smtClean="0"/>
          </a:p>
          <a:p>
            <a:r>
              <a:rPr lang="en-US" dirty="0" smtClean="0"/>
              <a:t>Quasi-technically:  ML </a:t>
            </a:r>
            <a:r>
              <a:rPr lang="en-US" dirty="0"/>
              <a:t>consists of algorithms that improve </a:t>
            </a:r>
            <a:r>
              <a:rPr lang="en-US" dirty="0" smtClean="0"/>
              <a:t>their performance </a:t>
            </a:r>
            <a:r>
              <a:rPr lang="en-US" b="1" dirty="0">
                <a:solidFill>
                  <a:srgbClr val="008000"/>
                </a:solidFill>
              </a:rPr>
              <a:t>P</a:t>
            </a:r>
            <a:r>
              <a:rPr lang="en-US" dirty="0">
                <a:solidFill>
                  <a:srgbClr val="008000"/>
                </a:solidFill>
              </a:rPr>
              <a:t> </a:t>
            </a:r>
            <a:r>
              <a:rPr lang="en-US" dirty="0"/>
              <a:t>on some task </a:t>
            </a:r>
            <a:r>
              <a:rPr lang="en-US" b="1" dirty="0">
                <a:solidFill>
                  <a:srgbClr val="008000"/>
                </a:solidFill>
              </a:rPr>
              <a:t>T </a:t>
            </a:r>
            <a:r>
              <a:rPr lang="en-US" dirty="0"/>
              <a:t>through a set </a:t>
            </a:r>
            <a:r>
              <a:rPr lang="en-US" dirty="0" smtClean="0"/>
              <a:t>of experiences </a:t>
            </a:r>
            <a:r>
              <a:rPr lang="en-US" b="1" dirty="0">
                <a:solidFill>
                  <a:srgbClr val="008000"/>
                </a:solidFill>
              </a:rPr>
              <a:t>E</a:t>
            </a:r>
            <a:r>
              <a:rPr lang="en-US" dirty="0"/>
              <a:t>: </a:t>
            </a:r>
            <a:r>
              <a:rPr lang="en-US" dirty="0" smtClean="0"/>
              <a:t> </a:t>
            </a:r>
          </a:p>
          <a:p>
            <a:pPr lvl="1"/>
            <a:r>
              <a:rPr lang="en-US" dirty="0" smtClean="0"/>
              <a:t>A well defined learning task is given by </a:t>
            </a:r>
            <a:r>
              <a:rPr lang="en-US" b="1" dirty="0" smtClean="0">
                <a:solidFill>
                  <a:srgbClr val="008000"/>
                </a:solidFill>
              </a:rPr>
              <a:t>&lt;T,P,E&gt;</a:t>
            </a:r>
          </a:p>
          <a:p>
            <a:pPr lvl="2"/>
            <a:r>
              <a:rPr lang="en-US" dirty="0" smtClean="0">
                <a:solidFill>
                  <a:srgbClr val="008000"/>
                </a:solidFill>
              </a:rPr>
              <a:t>T</a:t>
            </a:r>
            <a:r>
              <a:rPr lang="en-US" dirty="0" smtClean="0">
                <a:solidFill>
                  <a:srgbClr val="000000"/>
                </a:solidFill>
              </a:rPr>
              <a:t> </a:t>
            </a:r>
            <a:r>
              <a:rPr lang="en-US" dirty="0" smtClean="0">
                <a:solidFill>
                  <a:srgbClr val="000000"/>
                </a:solidFill>
                <a:sym typeface="Wingdings"/>
              </a:rPr>
              <a:t> 0-day attack detection</a:t>
            </a:r>
          </a:p>
          <a:p>
            <a:pPr lvl="2"/>
            <a:r>
              <a:rPr lang="en-US" dirty="0" smtClean="0">
                <a:solidFill>
                  <a:srgbClr val="008000"/>
                </a:solidFill>
              </a:rPr>
              <a:t>P</a:t>
            </a:r>
            <a:r>
              <a:rPr lang="en-US" dirty="0" smtClean="0">
                <a:solidFill>
                  <a:srgbClr val="000000"/>
                </a:solidFill>
              </a:rPr>
              <a:t> </a:t>
            </a:r>
            <a:r>
              <a:rPr lang="en-US" dirty="0" smtClean="0">
                <a:solidFill>
                  <a:srgbClr val="000000"/>
                </a:solidFill>
                <a:sym typeface="Wingdings"/>
              </a:rPr>
              <a:t> Detection/false positive rates</a:t>
            </a:r>
          </a:p>
          <a:p>
            <a:pPr lvl="2"/>
            <a:r>
              <a:rPr lang="en-US" dirty="0" smtClean="0">
                <a:solidFill>
                  <a:srgbClr val="008000"/>
                </a:solidFill>
              </a:rPr>
              <a:t>E</a:t>
            </a:r>
            <a:r>
              <a:rPr lang="en-US" dirty="0" smtClean="0">
                <a:solidFill>
                  <a:srgbClr val="000000"/>
                </a:solidFill>
              </a:rPr>
              <a:t> </a:t>
            </a:r>
            <a:r>
              <a:rPr lang="en-US" dirty="0" smtClean="0">
                <a:solidFill>
                  <a:srgbClr val="000000"/>
                </a:solidFill>
                <a:sym typeface="Wingdings"/>
              </a:rPr>
              <a:t> Attack free set of traffic flows (flow descriptors for normal traffic)</a:t>
            </a:r>
            <a:endParaRPr lang="en-US" dirty="0" smtClean="0">
              <a:solidFill>
                <a:srgbClr val="000000"/>
              </a:solidFill>
            </a:endParaRPr>
          </a:p>
          <a:p>
            <a:pPr lvl="1"/>
            <a:r>
              <a:rPr lang="en-US" dirty="0" smtClean="0">
                <a:solidFill>
                  <a:srgbClr val="000000"/>
                </a:solidFill>
              </a:rPr>
              <a:t>Defn due to Tom Mitchell, Chair CMU ML Department</a:t>
            </a:r>
          </a:p>
          <a:p>
            <a:pPr lvl="1"/>
            <a:endParaRPr lang="en-US" dirty="0" smtClean="0">
              <a:solidFill>
                <a:srgbClr val="000000"/>
              </a:solidFill>
            </a:endParaRPr>
          </a:p>
          <a:p>
            <a:r>
              <a:rPr lang="en-US" dirty="0" smtClean="0">
                <a:solidFill>
                  <a:srgbClr val="000000"/>
                </a:solidFill>
              </a:rPr>
              <a:t>To put even more it directly: The ever increasing amount of network data is good reason to believe that smart data analysis will become even more prevasive as a necessary ingredient for technological progress…</a:t>
            </a:r>
            <a:endParaRPr lang="en-US" dirty="0">
              <a:solidFill>
                <a:srgbClr val="000000"/>
              </a:solidFill>
            </a:endParaRPr>
          </a:p>
          <a:p>
            <a:endParaRPr lang="en-US" b="1" dirty="0"/>
          </a:p>
          <a:p>
            <a:endParaRPr lang="en-US" dirty="0"/>
          </a:p>
        </p:txBody>
      </p:sp>
    </p:spTree>
    <p:extLst>
      <p:ext uri="{BB962C8B-B14F-4D97-AF65-F5344CB8AC3E}">
        <p14:creationId xmlns:p14="http://schemas.microsoft.com/office/powerpoint/2010/main" val="29950040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 Redux?</a:t>
            </a:r>
            <a:endParaRPr lang="en-US" dirty="0"/>
          </a:p>
        </p:txBody>
      </p:sp>
      <p:sp>
        <p:nvSpPr>
          <p:cNvPr id="5" name="Rectangle 4"/>
          <p:cNvSpPr/>
          <p:nvPr/>
        </p:nvSpPr>
        <p:spPr>
          <a:xfrm>
            <a:off x="270484" y="1786142"/>
            <a:ext cx="8603033" cy="3539430"/>
          </a:xfrm>
          <a:prstGeom prst="rect">
            <a:avLst/>
          </a:prstGeom>
        </p:spPr>
        <p:txBody>
          <a:bodyPr wrap="square">
            <a:spAutoFit/>
          </a:bodyPr>
          <a:lstStyle/>
          <a:p>
            <a:r>
              <a:rPr lang="en-US" sz="3200" dirty="0" smtClean="0"/>
              <a:t>A trained learning algorithm (e.g., neural network, boosting, decision tree, SVM, …) is very complex. But the learning algorithm itself is usually very simple. </a:t>
            </a:r>
            <a:r>
              <a:rPr lang="en-US" sz="3200" i="1" dirty="0" smtClean="0"/>
              <a:t>The complexity of the trained algorithm comes from the data, not the algorithm</a:t>
            </a:r>
            <a:r>
              <a:rPr lang="en-US" sz="3200" dirty="0" smtClean="0"/>
              <a:t>.</a:t>
            </a:r>
          </a:p>
          <a:p>
            <a:endParaRPr lang="en-US" sz="3200" dirty="0"/>
          </a:p>
          <a:p>
            <a:r>
              <a:rPr lang="en-US" sz="3200" dirty="0" smtClean="0"/>
              <a:t>-- Andrew Ng</a:t>
            </a:r>
            <a:endParaRPr lang="en-US" sz="3200" dirty="0"/>
          </a:p>
        </p:txBody>
      </p:sp>
      <p:sp>
        <p:nvSpPr>
          <p:cNvPr id="4" name="TextBox 3"/>
          <p:cNvSpPr txBox="1"/>
          <p:nvPr/>
        </p:nvSpPr>
        <p:spPr>
          <a:xfrm>
            <a:off x="270484" y="5503648"/>
            <a:ext cx="7875173" cy="1200328"/>
          </a:xfrm>
          <a:prstGeom prst="rect">
            <a:avLst/>
          </a:prstGeom>
          <a:noFill/>
        </p:spPr>
        <p:txBody>
          <a:bodyPr wrap="none" rtlCol="0">
            <a:spAutoFit/>
          </a:bodyPr>
          <a:lstStyle/>
          <a:p>
            <a:r>
              <a:rPr lang="en-US" sz="2400" dirty="0" smtClean="0">
                <a:solidFill>
                  <a:srgbClr val="FF0000"/>
                </a:solidFill>
              </a:rPr>
              <a:t>Note that this is a good thing; we know how to come up with</a:t>
            </a:r>
          </a:p>
          <a:p>
            <a:r>
              <a:rPr lang="en-US" sz="2400" dirty="0" smtClean="0">
                <a:solidFill>
                  <a:srgbClr val="FF0000"/>
                </a:solidFill>
              </a:rPr>
              <a:t>complex data (its all around us), but coming up with complex</a:t>
            </a:r>
          </a:p>
          <a:p>
            <a:r>
              <a:rPr lang="en-US" sz="2400" dirty="0" smtClean="0">
                <a:solidFill>
                  <a:srgbClr val="FF0000"/>
                </a:solidFill>
              </a:rPr>
              <a:t>algorithms is well, hard.</a:t>
            </a:r>
            <a:endParaRPr lang="en-US" sz="2400" dirty="0">
              <a:solidFill>
                <a:srgbClr val="FF0000"/>
              </a:solidFill>
            </a:endParaRPr>
          </a:p>
        </p:txBody>
      </p:sp>
      <p:sp>
        <p:nvSpPr>
          <p:cNvPr id="3" name="TextBox 2"/>
          <p:cNvSpPr txBox="1"/>
          <p:nvPr/>
        </p:nvSpPr>
        <p:spPr>
          <a:xfrm rot="19487755">
            <a:off x="24018" y="2297950"/>
            <a:ext cx="8544174"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800" b="1" dirty="0" smtClean="0">
                <a:solidFill>
                  <a:srgbClr val="FF0000"/>
                </a:solidFill>
              </a:rPr>
              <a:t>(S)he who has the best data wins</a:t>
            </a:r>
          </a:p>
          <a:p>
            <a:pPr marL="685800" indent="-685800" algn="ctr">
              <a:buFont typeface="Wingdings" charset="0"/>
              <a:buChar char="à"/>
            </a:pPr>
            <a:r>
              <a:rPr lang="en-US" sz="4800" b="1" dirty="0" smtClean="0">
                <a:solidFill>
                  <a:srgbClr val="FF0000"/>
                </a:solidFill>
                <a:sym typeface="Wingdings"/>
              </a:rPr>
              <a:t>ML is “all” about data</a:t>
            </a:r>
          </a:p>
          <a:p>
            <a:pPr algn="ctr"/>
            <a:r>
              <a:rPr lang="en-US" sz="4800" b="1" dirty="0" smtClean="0">
                <a:solidFill>
                  <a:srgbClr val="FF0000"/>
                </a:solidFill>
                <a:sym typeface="Wingdings"/>
              </a:rPr>
              <a:t>(note: who owns that data?)</a:t>
            </a:r>
            <a:endParaRPr lang="en-US" sz="4800" b="1" dirty="0">
              <a:solidFill>
                <a:srgbClr val="FF0000"/>
              </a:solidFill>
            </a:endParaRPr>
          </a:p>
        </p:txBody>
      </p:sp>
    </p:spTree>
    <p:extLst>
      <p:ext uri="{BB962C8B-B14F-4D97-AF65-F5344CB8AC3E}">
        <p14:creationId xmlns:p14="http://schemas.microsoft.com/office/powerpoint/2010/main" val="2918351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810" y="136159"/>
            <a:ext cx="8760381" cy="769441"/>
          </a:xfrm>
          <a:prstGeom prst="rect">
            <a:avLst/>
          </a:prstGeom>
          <a:noFill/>
        </p:spPr>
        <p:txBody>
          <a:bodyPr wrap="none" rtlCol="0">
            <a:spAutoFit/>
          </a:bodyPr>
          <a:lstStyle/>
          <a:p>
            <a:r>
              <a:rPr lang="en-US" sz="4400" dirty="0" smtClean="0"/>
              <a:t>The Same Thing Said in Cartoon Form</a:t>
            </a:r>
            <a:endParaRPr lang="en-US" sz="4400" dirty="0"/>
          </a:p>
        </p:txBody>
      </p:sp>
      <p:grpSp>
        <p:nvGrpSpPr>
          <p:cNvPr id="8" name="Group 7"/>
          <p:cNvGrpSpPr/>
          <p:nvPr/>
        </p:nvGrpSpPr>
        <p:grpSpPr>
          <a:xfrm>
            <a:off x="768105" y="1276387"/>
            <a:ext cx="7497763" cy="2305013"/>
            <a:chOff x="768105" y="1276387"/>
            <a:chExt cx="7497763" cy="2305013"/>
          </a:xfrm>
        </p:grpSpPr>
        <p:grpSp>
          <p:nvGrpSpPr>
            <p:cNvPr id="7" name="Group 6"/>
            <p:cNvGrpSpPr/>
            <p:nvPr/>
          </p:nvGrpSpPr>
          <p:grpSpPr>
            <a:xfrm>
              <a:off x="768105" y="2057400"/>
              <a:ext cx="7497763" cy="1524000"/>
              <a:chOff x="768105" y="2057400"/>
              <a:chExt cx="7497763" cy="1524000"/>
            </a:xfrm>
          </p:grpSpPr>
          <p:sp>
            <p:nvSpPr>
              <p:cNvPr id="3076" name="Rectangle 4"/>
              <p:cNvSpPr>
                <a:spLocks noChangeArrowheads="1"/>
              </p:cNvSpPr>
              <p:nvPr/>
            </p:nvSpPr>
            <p:spPr bwMode="auto">
              <a:xfrm>
                <a:off x="3435105" y="20574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sp>
            <p:nvSpPr>
              <p:cNvPr id="3078" name="Line 6"/>
              <p:cNvSpPr>
                <a:spLocks noChangeShapeType="1"/>
              </p:cNvSpPr>
              <p:nvPr/>
            </p:nvSpPr>
            <p:spPr bwMode="auto">
              <a:xfrm>
                <a:off x="2520705" y="2514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79" name="Line 7"/>
              <p:cNvSpPr>
                <a:spLocks noChangeShapeType="1"/>
              </p:cNvSpPr>
              <p:nvPr/>
            </p:nvSpPr>
            <p:spPr bwMode="auto">
              <a:xfrm>
                <a:off x="2520705" y="3200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0" name="Line 8"/>
              <p:cNvSpPr>
                <a:spLocks noChangeShapeType="1"/>
              </p:cNvSpPr>
              <p:nvPr/>
            </p:nvSpPr>
            <p:spPr bwMode="auto">
              <a:xfrm>
                <a:off x="6102105" y="27432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2" name="Text Box 10"/>
              <p:cNvSpPr txBox="1">
                <a:spLocks noChangeArrowheads="1"/>
              </p:cNvSpPr>
              <p:nvPr/>
            </p:nvSpPr>
            <p:spPr bwMode="auto">
              <a:xfrm>
                <a:off x="1438030" y="21494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83" name="Text Box 11"/>
              <p:cNvSpPr txBox="1">
                <a:spLocks noChangeArrowheads="1"/>
              </p:cNvSpPr>
              <p:nvPr/>
            </p:nvSpPr>
            <p:spPr bwMode="auto">
              <a:xfrm>
                <a:off x="768105" y="28194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smtClean="0"/>
                  <a:t>Program</a:t>
                </a:r>
                <a:endParaRPr lang="en-US" sz="3200" dirty="0"/>
              </a:p>
            </p:txBody>
          </p:sp>
          <p:sp>
            <p:nvSpPr>
              <p:cNvPr id="3084" name="Text Box 12"/>
              <p:cNvSpPr txBox="1">
                <a:spLocks noChangeArrowheads="1"/>
              </p:cNvSpPr>
              <p:nvPr/>
            </p:nvSpPr>
            <p:spPr bwMode="auto">
              <a:xfrm>
                <a:off x="6864105" y="24384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grpSp>
        <p:sp>
          <p:nvSpPr>
            <p:cNvPr id="5" name="TextBox 4"/>
            <p:cNvSpPr txBox="1"/>
            <p:nvPr/>
          </p:nvSpPr>
          <p:spPr>
            <a:xfrm>
              <a:off x="768105" y="1276387"/>
              <a:ext cx="4445648" cy="584776"/>
            </a:xfrm>
            <a:prstGeom prst="rect">
              <a:avLst/>
            </a:prstGeom>
            <a:noFill/>
          </p:spPr>
          <p:txBody>
            <a:bodyPr wrap="none" rtlCol="0">
              <a:spAutoFit/>
            </a:bodyPr>
            <a:lstStyle/>
            <a:p>
              <a:r>
                <a:rPr lang="en-US" sz="3200" b="1" u="sng" dirty="0">
                  <a:solidFill>
                    <a:schemeClr val="accent2"/>
                  </a:solidFill>
                </a:rPr>
                <a:t>Traditional </a:t>
              </a:r>
              <a:r>
                <a:rPr lang="en-US" sz="3200" b="1" u="sng" dirty="0" smtClean="0">
                  <a:solidFill>
                    <a:schemeClr val="accent2"/>
                  </a:solidFill>
                </a:rPr>
                <a:t>Programming</a:t>
              </a:r>
              <a:endParaRPr lang="en-US" sz="3200" b="1" u="sng" dirty="0">
                <a:solidFill>
                  <a:schemeClr val="accent2"/>
                </a:solidFill>
              </a:endParaRPr>
            </a:p>
          </p:txBody>
        </p:sp>
      </p:grpSp>
      <p:grpSp>
        <p:nvGrpSpPr>
          <p:cNvPr id="13" name="Group 12"/>
          <p:cNvGrpSpPr/>
          <p:nvPr/>
        </p:nvGrpSpPr>
        <p:grpSpPr>
          <a:xfrm>
            <a:off x="1149105" y="4258227"/>
            <a:ext cx="7531100" cy="2324024"/>
            <a:chOff x="1149105" y="4258227"/>
            <a:chExt cx="7531100" cy="2324024"/>
          </a:xfrm>
        </p:grpSpPr>
        <p:grpSp>
          <p:nvGrpSpPr>
            <p:cNvPr id="10" name="Group 9"/>
            <p:cNvGrpSpPr/>
            <p:nvPr/>
          </p:nvGrpSpPr>
          <p:grpSpPr>
            <a:xfrm>
              <a:off x="1149105" y="5058251"/>
              <a:ext cx="7531100" cy="1524000"/>
              <a:chOff x="1149105" y="4876800"/>
              <a:chExt cx="7531100" cy="1524000"/>
            </a:xfrm>
          </p:grpSpPr>
          <p:sp>
            <p:nvSpPr>
              <p:cNvPr id="3091" name="Rectangle 19"/>
              <p:cNvSpPr>
                <a:spLocks noChangeArrowheads="1"/>
              </p:cNvSpPr>
              <p:nvPr/>
            </p:nvSpPr>
            <p:spPr bwMode="auto">
              <a:xfrm>
                <a:off x="3511305" y="48768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sp>
            <p:nvSpPr>
              <p:cNvPr id="3096" name="Text Box 24"/>
              <p:cNvSpPr txBox="1">
                <a:spLocks noChangeArrowheads="1"/>
              </p:cNvSpPr>
              <p:nvPr/>
            </p:nvSpPr>
            <p:spPr bwMode="auto">
              <a:xfrm>
                <a:off x="1149105" y="57150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92" name="Line 20"/>
              <p:cNvSpPr>
                <a:spLocks noChangeShapeType="1"/>
              </p:cNvSpPr>
              <p:nvPr/>
            </p:nvSpPr>
            <p:spPr bwMode="auto">
              <a:xfrm>
                <a:off x="2596905" y="53340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3" name="Line 21"/>
              <p:cNvSpPr>
                <a:spLocks noChangeShapeType="1"/>
              </p:cNvSpPr>
              <p:nvPr/>
            </p:nvSpPr>
            <p:spPr bwMode="auto">
              <a:xfrm>
                <a:off x="2596905" y="6019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4" name="Line 22"/>
              <p:cNvSpPr>
                <a:spLocks noChangeShapeType="1"/>
              </p:cNvSpPr>
              <p:nvPr/>
            </p:nvSpPr>
            <p:spPr bwMode="auto">
              <a:xfrm>
                <a:off x="6178305" y="55626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5" name="Text Box 23"/>
              <p:cNvSpPr txBox="1">
                <a:spLocks noChangeArrowheads="1"/>
              </p:cNvSpPr>
              <p:nvPr/>
            </p:nvSpPr>
            <p:spPr bwMode="auto">
              <a:xfrm>
                <a:off x="1514230" y="49688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97" name="Text Box 25"/>
              <p:cNvSpPr txBox="1">
                <a:spLocks noChangeArrowheads="1"/>
              </p:cNvSpPr>
              <p:nvPr/>
            </p:nvSpPr>
            <p:spPr bwMode="auto">
              <a:xfrm>
                <a:off x="6940305" y="52578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Program</a:t>
                </a:r>
              </a:p>
            </p:txBody>
          </p:sp>
        </p:grpSp>
        <p:sp>
          <p:nvSpPr>
            <p:cNvPr id="11" name="TextBox 10"/>
            <p:cNvSpPr txBox="1"/>
            <p:nvPr/>
          </p:nvSpPr>
          <p:spPr>
            <a:xfrm>
              <a:off x="1149105" y="4258227"/>
              <a:ext cx="3223959" cy="584776"/>
            </a:xfrm>
            <a:prstGeom prst="rect">
              <a:avLst/>
            </a:prstGeom>
            <a:noFill/>
          </p:spPr>
          <p:txBody>
            <a:bodyPr wrap="none" rtlCol="0">
              <a:spAutoFit/>
            </a:bodyPr>
            <a:lstStyle/>
            <a:p>
              <a:r>
                <a:rPr lang="en-US" sz="3200" b="1" u="sng" dirty="0" smtClean="0">
                  <a:solidFill>
                    <a:schemeClr val="accent2"/>
                  </a:solidFill>
                </a:rPr>
                <a:t>Machine Learning</a:t>
              </a:r>
              <a:endParaRPr lang="en-US" sz="3200" b="1" u="sng" dirty="0">
                <a:solidFill>
                  <a:schemeClr val="accent2"/>
                </a:solidFill>
              </a:endParaRPr>
            </a:p>
          </p:txBody>
        </p:sp>
      </p:grpSp>
    </p:spTree>
    <p:extLst>
      <p:ext uri="{BB962C8B-B14F-4D97-AF65-F5344CB8AC3E}">
        <p14:creationId xmlns:p14="http://schemas.microsoft.com/office/powerpoint/2010/main" val="3009462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BTW, One Thing That Jumps Out </a:t>
            </a:r>
            <a:br>
              <a:rPr lang="en-US" dirty="0" smtClean="0"/>
            </a:br>
            <a:r>
              <a:rPr lang="en-US" dirty="0" smtClean="0"/>
              <a:t>From The Previous Slide…</a:t>
            </a:r>
            <a:endParaRPr lang="en-US" dirty="0"/>
          </a:p>
        </p:txBody>
      </p:sp>
      <p:sp>
        <p:nvSpPr>
          <p:cNvPr id="4" name="TextBox 3"/>
          <p:cNvSpPr txBox="1"/>
          <p:nvPr/>
        </p:nvSpPr>
        <p:spPr>
          <a:xfrm>
            <a:off x="584920" y="2356353"/>
            <a:ext cx="8252580" cy="1077218"/>
          </a:xfrm>
          <a:prstGeom prst="rect">
            <a:avLst/>
          </a:prstGeom>
          <a:noFill/>
        </p:spPr>
        <p:txBody>
          <a:bodyPr wrap="none" rtlCol="0">
            <a:spAutoFit/>
          </a:bodyPr>
          <a:lstStyle/>
          <a:p>
            <a:r>
              <a:rPr lang="en-US" sz="3200" b="1" dirty="0" smtClean="0"/>
              <a:t>While almost everything else in the networking</a:t>
            </a:r>
          </a:p>
          <a:p>
            <a:r>
              <a:rPr lang="en-US" sz="3200" b="1" dirty="0" smtClean="0"/>
              <a:t>stack obviously commoditizes over time…</a:t>
            </a:r>
          </a:p>
        </p:txBody>
      </p:sp>
      <p:sp>
        <p:nvSpPr>
          <p:cNvPr id="5" name="TextBox 4"/>
          <p:cNvSpPr txBox="1"/>
          <p:nvPr/>
        </p:nvSpPr>
        <p:spPr>
          <a:xfrm>
            <a:off x="671971" y="4186536"/>
            <a:ext cx="8078478" cy="769441"/>
          </a:xfrm>
          <a:prstGeom prst="rect">
            <a:avLst/>
          </a:prstGeom>
          <a:noFill/>
        </p:spPr>
        <p:txBody>
          <a:bodyPr wrap="none" rtlCol="0">
            <a:spAutoFit/>
          </a:bodyPr>
          <a:lstStyle/>
          <a:p>
            <a:r>
              <a:rPr lang="en-US" sz="4400" b="1" u="sng" dirty="0" smtClean="0">
                <a:solidFill>
                  <a:srgbClr val="FF0000"/>
                </a:solidFill>
              </a:rPr>
              <a:t>Intelligence Doesn’t Commoditize</a:t>
            </a:r>
            <a:endParaRPr lang="en-US" sz="4400" b="1" u="sng" dirty="0">
              <a:solidFill>
                <a:srgbClr val="FF0000"/>
              </a:solidFill>
            </a:endParaRPr>
          </a:p>
        </p:txBody>
      </p:sp>
      <p:sp>
        <p:nvSpPr>
          <p:cNvPr id="6" name="TextBox 5"/>
          <p:cNvSpPr txBox="1"/>
          <p:nvPr/>
        </p:nvSpPr>
        <p:spPr>
          <a:xfrm>
            <a:off x="235165" y="5817246"/>
            <a:ext cx="8822247" cy="461665"/>
          </a:xfrm>
          <a:prstGeom prst="rect">
            <a:avLst/>
          </a:prstGeom>
          <a:noFill/>
        </p:spPr>
        <p:txBody>
          <a:bodyPr wrap="none" rtlCol="0">
            <a:spAutoFit/>
          </a:bodyPr>
          <a:lstStyle/>
          <a:p>
            <a:r>
              <a:rPr lang="en-US" sz="2400" b="1" dirty="0" smtClean="0"/>
              <a:t>Keep this in mind/give some thought to this during our discussion(s)</a:t>
            </a:r>
            <a:endParaRPr lang="en-US" sz="2400" b="1" dirty="0"/>
          </a:p>
        </p:txBody>
      </p:sp>
    </p:spTree>
    <p:extLst>
      <p:ext uri="{BB962C8B-B14F-4D97-AF65-F5344CB8AC3E}">
        <p14:creationId xmlns:p14="http://schemas.microsoft.com/office/powerpoint/2010/main" val="41558526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216186" y="49213"/>
            <a:ext cx="8715006" cy="1143000"/>
          </a:xfrm>
        </p:spPr>
        <p:txBody>
          <a:bodyPr>
            <a:noAutofit/>
          </a:bodyPr>
          <a:lstStyle/>
          <a:p>
            <a:r>
              <a:rPr lang="en-US" sz="3600" dirty="0" smtClean="0"/>
              <a:t>Examples of Successful Application of Machine Learning Problems </a:t>
            </a:r>
            <a:endParaRPr lang="en-US" sz="2400" dirty="0"/>
          </a:p>
        </p:txBody>
      </p:sp>
      <p:sp>
        <p:nvSpPr>
          <p:cNvPr id="172035" name="Rectangle 3"/>
          <p:cNvSpPr>
            <a:spLocks noGrp="1" noChangeArrowheads="1"/>
          </p:cNvSpPr>
          <p:nvPr>
            <p:ph type="body" idx="1"/>
          </p:nvPr>
        </p:nvSpPr>
        <p:spPr>
          <a:xfrm>
            <a:off x="457200" y="1462088"/>
            <a:ext cx="8229600" cy="5395912"/>
          </a:xfrm>
        </p:spPr>
        <p:txBody>
          <a:bodyPr>
            <a:normAutofit fontScale="85000" lnSpcReduction="20000"/>
          </a:bodyPr>
          <a:lstStyle/>
          <a:p>
            <a:pPr>
              <a:lnSpc>
                <a:spcPct val="90000"/>
              </a:lnSpc>
            </a:pPr>
            <a:r>
              <a:rPr lang="en-US" sz="2400" dirty="0" smtClean="0"/>
              <a:t>Pattern Recognition</a:t>
            </a:r>
            <a:endParaRPr lang="en-US" sz="2400" dirty="0"/>
          </a:p>
          <a:p>
            <a:pPr lvl="1">
              <a:lnSpc>
                <a:spcPct val="90000"/>
              </a:lnSpc>
            </a:pPr>
            <a:r>
              <a:rPr lang="en-US" sz="1800" dirty="0"/>
              <a:t>Facial identities or facial expressions</a:t>
            </a:r>
          </a:p>
          <a:p>
            <a:pPr lvl="1">
              <a:lnSpc>
                <a:spcPct val="90000"/>
              </a:lnSpc>
            </a:pPr>
            <a:r>
              <a:rPr lang="en-US" sz="1800" dirty="0"/>
              <a:t>Handwritten or spoken </a:t>
            </a:r>
            <a:r>
              <a:rPr lang="en-US" sz="1800" dirty="0" smtClean="0"/>
              <a:t>words (e.g., Siri)</a:t>
            </a:r>
            <a:endParaRPr lang="en-US" sz="1800" dirty="0"/>
          </a:p>
          <a:p>
            <a:pPr lvl="1">
              <a:lnSpc>
                <a:spcPct val="90000"/>
              </a:lnSpc>
            </a:pPr>
            <a:r>
              <a:rPr lang="en-US" sz="1800" dirty="0"/>
              <a:t>Medical </a:t>
            </a:r>
            <a:r>
              <a:rPr lang="en-US" sz="1800" dirty="0" smtClean="0"/>
              <a:t>images</a:t>
            </a:r>
          </a:p>
          <a:p>
            <a:pPr lvl="1">
              <a:lnSpc>
                <a:spcPct val="90000"/>
              </a:lnSpc>
            </a:pPr>
            <a:r>
              <a:rPr lang="en-US" sz="1800" dirty="0" smtClean="0"/>
              <a:t>Sensor Data/IoT</a:t>
            </a:r>
          </a:p>
          <a:p>
            <a:pPr lvl="1">
              <a:lnSpc>
                <a:spcPct val="90000"/>
              </a:lnSpc>
            </a:pPr>
            <a:endParaRPr lang="en-US" sz="1800" dirty="0" smtClean="0"/>
          </a:p>
          <a:p>
            <a:pPr>
              <a:lnSpc>
                <a:spcPct val="90000"/>
              </a:lnSpc>
            </a:pPr>
            <a:r>
              <a:rPr lang="en-US" sz="2400" i="1" dirty="0" smtClean="0"/>
              <a:t>Optimization</a:t>
            </a:r>
          </a:p>
          <a:p>
            <a:pPr lvl="1">
              <a:lnSpc>
                <a:spcPct val="90000"/>
              </a:lnSpc>
            </a:pPr>
            <a:r>
              <a:rPr lang="en-US" sz="1800" dirty="0" smtClean="0"/>
              <a:t>Many parameters have “hidden” relationships that can be the basis of optimization</a:t>
            </a:r>
          </a:p>
          <a:p>
            <a:pPr lvl="1">
              <a:lnSpc>
                <a:spcPct val="90000"/>
              </a:lnSpc>
            </a:pPr>
            <a:endParaRPr lang="en-US" sz="1800" dirty="0"/>
          </a:p>
          <a:p>
            <a:pPr>
              <a:lnSpc>
                <a:spcPct val="90000"/>
              </a:lnSpc>
            </a:pPr>
            <a:r>
              <a:rPr lang="en-US" sz="2400" dirty="0" smtClean="0"/>
              <a:t>Pattern Generation </a:t>
            </a:r>
          </a:p>
          <a:p>
            <a:pPr lvl="1">
              <a:lnSpc>
                <a:spcPct val="90000"/>
              </a:lnSpc>
            </a:pPr>
            <a:r>
              <a:rPr lang="en-US" sz="1800" dirty="0" smtClean="0"/>
              <a:t>Generating </a:t>
            </a:r>
            <a:r>
              <a:rPr lang="en-US" sz="1800" dirty="0"/>
              <a:t>images or motion </a:t>
            </a:r>
            <a:r>
              <a:rPr lang="en-US" sz="1800" dirty="0" smtClean="0"/>
              <a:t>sequences</a:t>
            </a:r>
          </a:p>
          <a:p>
            <a:pPr lvl="1">
              <a:lnSpc>
                <a:spcPct val="90000"/>
              </a:lnSpc>
            </a:pPr>
            <a:endParaRPr lang="en-US" sz="1800" dirty="0" smtClean="0">
              <a:solidFill>
                <a:srgbClr val="3333CC"/>
              </a:solidFill>
            </a:endParaRPr>
          </a:p>
          <a:p>
            <a:pPr>
              <a:lnSpc>
                <a:spcPct val="90000"/>
              </a:lnSpc>
            </a:pPr>
            <a:r>
              <a:rPr lang="en-US" sz="2400" dirty="0" smtClean="0"/>
              <a:t>Anomaly Detection</a:t>
            </a:r>
          </a:p>
          <a:p>
            <a:pPr lvl="1">
              <a:lnSpc>
                <a:spcPct val="90000"/>
              </a:lnSpc>
            </a:pPr>
            <a:r>
              <a:rPr lang="en-US" sz="1700" dirty="0" smtClean="0"/>
              <a:t>Unusual patterns in the telemetry from physical and/or virtual plants (e.g., data centers)</a:t>
            </a:r>
            <a:endParaRPr lang="en-US" sz="1700" dirty="0"/>
          </a:p>
          <a:p>
            <a:pPr lvl="1">
              <a:lnSpc>
                <a:spcPct val="90000"/>
              </a:lnSpc>
            </a:pPr>
            <a:r>
              <a:rPr lang="en-US" sz="1700" dirty="0"/>
              <a:t>Unusual sequences of credit card transactions </a:t>
            </a:r>
          </a:p>
          <a:p>
            <a:pPr lvl="1">
              <a:lnSpc>
                <a:spcPct val="90000"/>
              </a:lnSpc>
            </a:pPr>
            <a:r>
              <a:rPr lang="en-US" sz="1700" dirty="0"/>
              <a:t>Unusual patterns of sensor </a:t>
            </a:r>
            <a:r>
              <a:rPr lang="en-US" sz="1700" dirty="0" smtClean="0"/>
              <a:t>data from </a:t>
            </a:r>
            <a:r>
              <a:rPr lang="en-US" sz="1700" dirty="0"/>
              <a:t>a nuclear power plant </a:t>
            </a:r>
            <a:endParaRPr lang="en-US" sz="1700" dirty="0" smtClean="0"/>
          </a:p>
          <a:p>
            <a:pPr lvl="2">
              <a:lnSpc>
                <a:spcPct val="90000"/>
              </a:lnSpc>
            </a:pPr>
            <a:r>
              <a:rPr lang="en-US" sz="1400" dirty="0" smtClean="0"/>
              <a:t>or </a:t>
            </a:r>
            <a:r>
              <a:rPr lang="en-US" sz="1400" dirty="0"/>
              <a:t>unusual sound in your car </a:t>
            </a:r>
            <a:r>
              <a:rPr lang="en-US" sz="1400" dirty="0" smtClean="0"/>
              <a:t>engine</a:t>
            </a:r>
            <a:r>
              <a:rPr lang="en-US" sz="1400" dirty="0"/>
              <a:t> </a:t>
            </a:r>
            <a:r>
              <a:rPr lang="en-US" sz="1400" dirty="0" smtClean="0"/>
              <a:t>or …</a:t>
            </a:r>
          </a:p>
          <a:p>
            <a:pPr lvl="1">
              <a:lnSpc>
                <a:spcPct val="90000"/>
              </a:lnSpc>
            </a:pPr>
            <a:endParaRPr lang="en-US" sz="1800" dirty="0"/>
          </a:p>
          <a:p>
            <a:pPr>
              <a:lnSpc>
                <a:spcPct val="90000"/>
              </a:lnSpc>
            </a:pPr>
            <a:r>
              <a:rPr lang="en-US" sz="2400" dirty="0" smtClean="0"/>
              <a:t>Prediction</a:t>
            </a:r>
            <a:endParaRPr lang="en-US" sz="2400" dirty="0"/>
          </a:p>
          <a:p>
            <a:pPr lvl="1">
              <a:lnSpc>
                <a:spcPct val="90000"/>
              </a:lnSpc>
            </a:pPr>
            <a:r>
              <a:rPr lang="en-US" sz="1800" dirty="0"/>
              <a:t>Future stock prices or currency exchange </a:t>
            </a:r>
            <a:r>
              <a:rPr lang="en-US" sz="1800" dirty="0" smtClean="0"/>
              <a:t>rates</a:t>
            </a:r>
          </a:p>
          <a:p>
            <a:pPr lvl="1">
              <a:lnSpc>
                <a:spcPct val="90000"/>
              </a:lnSpc>
            </a:pPr>
            <a:r>
              <a:rPr lang="en-US" sz="1800" dirty="0" smtClean="0"/>
              <a:t>Security/infrastructure events </a:t>
            </a:r>
          </a:p>
          <a:p>
            <a:pPr lvl="1">
              <a:lnSpc>
                <a:spcPct val="90000"/>
              </a:lnSpc>
            </a:pPr>
            <a:endParaRPr lang="en-US" sz="1800" dirty="0" smtClean="0"/>
          </a:p>
          <a:p>
            <a:r>
              <a:rPr lang="en-US" sz="2400" dirty="0"/>
              <a:t>Robotics</a:t>
            </a:r>
          </a:p>
          <a:p>
            <a:pPr lvl="1"/>
            <a:r>
              <a:rPr lang="en-US" sz="1800" dirty="0"/>
              <a:t>Autonomous car driving, planning, control </a:t>
            </a:r>
          </a:p>
          <a:p>
            <a:pPr>
              <a:lnSpc>
                <a:spcPct val="90000"/>
              </a:lnSpc>
            </a:pPr>
            <a:endParaRPr lang="en-US" sz="2200" dirty="0" smtClean="0"/>
          </a:p>
        </p:txBody>
      </p:sp>
      <p:sp>
        <p:nvSpPr>
          <p:cNvPr id="2" name="TextBox 1"/>
          <p:cNvSpPr txBox="1"/>
          <p:nvPr/>
        </p:nvSpPr>
        <p:spPr>
          <a:xfrm rot="19594531">
            <a:off x="-484282" y="2929985"/>
            <a:ext cx="10059164" cy="126188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800" b="1" dirty="0">
                <a:solidFill>
                  <a:srgbClr val="FF0000"/>
                </a:solidFill>
              </a:rPr>
              <a:t>Notably Missing:  Compute, Storage, </a:t>
            </a:r>
            <a:r>
              <a:rPr lang="en-US" sz="3800" b="1" dirty="0" smtClean="0">
                <a:solidFill>
                  <a:srgbClr val="FF0000"/>
                </a:solidFill>
              </a:rPr>
              <a:t>Networking</a:t>
            </a:r>
          </a:p>
          <a:p>
            <a:pPr algn="ctr"/>
            <a:r>
              <a:rPr lang="en-US" sz="3800" b="1" dirty="0" smtClean="0">
                <a:solidFill>
                  <a:srgbClr val="FF0000"/>
                </a:solidFill>
              </a:rPr>
              <a:t>(security, energy, sensors, …)</a:t>
            </a:r>
            <a:endParaRPr lang="en-US" sz="3800" b="1" dirty="0">
              <a:solidFill>
                <a:srgbClr val="FF0000"/>
              </a:solidFill>
            </a:endParaRPr>
          </a:p>
        </p:txBody>
      </p:sp>
    </p:spTree>
    <p:extLst>
      <p:ext uri="{BB962C8B-B14F-4D97-AF65-F5344CB8AC3E}">
        <p14:creationId xmlns:p14="http://schemas.microsoft.com/office/powerpoint/2010/main" val="1996189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3200" dirty="0" smtClean="0"/>
              <a:t>Ok, So When Would We Use Machine Learning? </a:t>
            </a:r>
            <a:endParaRPr lang="en-US" sz="3200" dirty="0"/>
          </a:p>
        </p:txBody>
      </p:sp>
      <p:sp>
        <p:nvSpPr>
          <p:cNvPr id="3" name="Content Placeholder 2"/>
          <p:cNvSpPr>
            <a:spLocks noGrp="1"/>
          </p:cNvSpPr>
          <p:nvPr>
            <p:ph idx="1"/>
          </p:nvPr>
        </p:nvSpPr>
        <p:spPr>
          <a:xfrm>
            <a:off x="457200" y="1143000"/>
            <a:ext cx="8229600" cy="5715000"/>
          </a:xfrm>
        </p:spPr>
        <p:txBody>
          <a:bodyPr>
            <a:normAutofit fontScale="55000" lnSpcReduction="20000"/>
          </a:bodyPr>
          <a:lstStyle/>
          <a:p>
            <a:r>
              <a:rPr lang="en-US" dirty="0" smtClean="0"/>
              <a:t>When patterns exists in our data</a:t>
            </a:r>
          </a:p>
          <a:p>
            <a:pPr lvl="1"/>
            <a:r>
              <a:rPr lang="en-US" dirty="0" smtClean="0"/>
              <a:t>Even if we don’t know what they are</a:t>
            </a:r>
          </a:p>
          <a:p>
            <a:pPr lvl="2"/>
            <a:r>
              <a:rPr lang="en-US" dirty="0" smtClean="0"/>
              <a:t>Or perhaps especially when we don’t know what they are</a:t>
            </a:r>
          </a:p>
          <a:p>
            <a:endParaRPr lang="en-US" dirty="0" smtClean="0"/>
          </a:p>
          <a:p>
            <a:r>
              <a:rPr lang="en-US" dirty="0" smtClean="0"/>
              <a:t>We can not pin down the functional relationships mathematically </a:t>
            </a:r>
          </a:p>
          <a:p>
            <a:pPr lvl="1"/>
            <a:r>
              <a:rPr lang="en-US" dirty="0" smtClean="0"/>
              <a:t>Else we would just code up the algorithm</a:t>
            </a:r>
          </a:p>
          <a:p>
            <a:endParaRPr lang="en-US" dirty="0" smtClean="0"/>
          </a:p>
          <a:p>
            <a:r>
              <a:rPr lang="en-US" dirty="0" smtClean="0"/>
              <a:t>When we have lots of (unlabeled) data</a:t>
            </a:r>
          </a:p>
          <a:p>
            <a:pPr lvl="1"/>
            <a:r>
              <a:rPr lang="en-US" dirty="0" smtClean="0"/>
              <a:t>Labeled training sets harder to come by</a:t>
            </a:r>
          </a:p>
          <a:p>
            <a:pPr lvl="1"/>
            <a:r>
              <a:rPr lang="en-US" dirty="0" smtClean="0"/>
              <a:t>Data is of high-dimension </a:t>
            </a:r>
          </a:p>
          <a:p>
            <a:pPr lvl="2"/>
            <a:r>
              <a:rPr lang="en-US" dirty="0" smtClean="0"/>
              <a:t>High dimension “features”</a:t>
            </a:r>
          </a:p>
          <a:p>
            <a:pPr lvl="2"/>
            <a:r>
              <a:rPr lang="en-US" dirty="0" smtClean="0"/>
              <a:t>For example, sensor data</a:t>
            </a:r>
          </a:p>
          <a:p>
            <a:pPr lvl="1"/>
            <a:r>
              <a:rPr lang="en-US" dirty="0" smtClean="0"/>
              <a:t>Want to “discover” lower-dimension representations</a:t>
            </a:r>
          </a:p>
          <a:p>
            <a:pPr lvl="2"/>
            <a:r>
              <a:rPr lang="en-US" dirty="0" smtClean="0"/>
              <a:t>Dimension reduction</a:t>
            </a:r>
          </a:p>
          <a:p>
            <a:pPr lvl="2"/>
            <a:r>
              <a:rPr lang="en-US" dirty="0" smtClean="0"/>
              <a:t>Find higher level abstractions</a:t>
            </a:r>
          </a:p>
          <a:p>
            <a:pPr lvl="2"/>
            <a:r>
              <a:rPr lang="en-US" dirty="0" smtClean="0"/>
              <a:t>Pixel vs. edge, edge vs. shape, shape vs. semantic object</a:t>
            </a:r>
          </a:p>
          <a:p>
            <a:pPr lvl="1"/>
            <a:endParaRPr lang="en-US" dirty="0" smtClean="0"/>
          </a:p>
          <a:p>
            <a:r>
              <a:rPr lang="en-US" dirty="0" smtClean="0"/>
              <a:t>Note that Machine Learning is heavily focused on implementability</a:t>
            </a:r>
          </a:p>
          <a:p>
            <a:pPr lvl="1"/>
            <a:r>
              <a:rPr lang="en-US" dirty="0" smtClean="0"/>
              <a:t>And uses well know techniques from calculus, vector mathematics,  probability theory, and </a:t>
            </a:r>
            <a:r>
              <a:rPr lang="en-US" i="1" dirty="0" smtClean="0"/>
              <a:t>optimization theory </a:t>
            </a:r>
            <a:r>
              <a:rPr lang="en-US" dirty="0" smtClean="0">
                <a:sym typeface="Wingdings"/>
              </a:rPr>
              <a:t></a:t>
            </a:r>
            <a:r>
              <a:rPr lang="en-US" b="1" i="1" dirty="0" smtClean="0">
                <a:sym typeface="Wingdings"/>
              </a:rPr>
              <a:t>TINM</a:t>
            </a:r>
            <a:r>
              <a:rPr lang="en-US" dirty="0" smtClean="0">
                <a:sym typeface="Wingdings"/>
              </a:rPr>
              <a:t>  (</a:t>
            </a:r>
            <a:r>
              <a:rPr lang="en-US" b="1" i="1" dirty="0" smtClean="0">
                <a:sym typeface="Wingdings"/>
              </a:rPr>
              <a:t>There Is No Magic)</a:t>
            </a:r>
            <a:endParaRPr lang="en-US" b="1" i="1" dirty="0" smtClean="0"/>
          </a:p>
          <a:p>
            <a:pPr lvl="1"/>
            <a:r>
              <a:rPr lang="en-US" dirty="0" smtClean="0"/>
              <a:t>Lots of open source code available</a:t>
            </a:r>
          </a:p>
          <a:p>
            <a:pPr lvl="2"/>
            <a:r>
              <a:rPr lang="en-US" dirty="0" smtClean="0"/>
              <a:t>See e.g., libsvm</a:t>
            </a:r>
            <a:r>
              <a:rPr lang="en-US" dirty="0"/>
              <a:t> </a:t>
            </a:r>
            <a:r>
              <a:rPr lang="en-US" dirty="0" smtClean="0"/>
              <a:t>(Support Vector Machines): </a:t>
            </a:r>
            <a:r>
              <a:rPr lang="en-US" dirty="0" smtClean="0">
                <a:hlinkClick r:id="rId2"/>
              </a:rPr>
              <a:t>http://www.csie.ntu.edu.tw/~cjlin/libsvm/</a:t>
            </a:r>
            <a:endParaRPr lang="en-US" dirty="0" smtClean="0"/>
          </a:p>
          <a:p>
            <a:pPr lvl="2"/>
            <a:r>
              <a:rPr lang="en-US" dirty="0" smtClean="0"/>
              <a:t>Most of my code has been in Python, but  java, …</a:t>
            </a:r>
          </a:p>
          <a:p>
            <a:pPr lvl="2"/>
            <a:r>
              <a:rPr lang="en-US" dirty="0" smtClean="0"/>
              <a:t>Octave: handy for numerical computation: </a:t>
            </a:r>
            <a:r>
              <a:rPr lang="en-US" dirty="0" smtClean="0">
                <a:hlinkClick r:id="rId3"/>
              </a:rPr>
              <a:t>http://en.wikibooks.org/wiki/Octave_Programming_Tutorial</a:t>
            </a:r>
            <a:endParaRPr lang="en-US" dirty="0" smtClean="0"/>
          </a:p>
        </p:txBody>
      </p:sp>
    </p:spTree>
    <p:extLst>
      <p:ext uri="{BB962C8B-B14F-4D97-AF65-F5344CB8AC3E}">
        <p14:creationId xmlns:p14="http://schemas.microsoft.com/office/powerpoint/2010/main" val="20053849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21" end="2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79388" y="188913"/>
            <a:ext cx="8686800" cy="1143000"/>
          </a:xfrm>
        </p:spPr>
        <p:txBody>
          <a:bodyPr>
            <a:noAutofit/>
          </a:bodyPr>
          <a:lstStyle/>
          <a:p>
            <a:r>
              <a:rPr lang="en-US" dirty="0" smtClean="0"/>
              <a:t>BTW, Why Machine Learning Hard?</a:t>
            </a:r>
            <a:br>
              <a:rPr lang="en-US" dirty="0" smtClean="0"/>
            </a:br>
            <a:r>
              <a:rPr lang="en-US" sz="3600" dirty="0" smtClean="0"/>
              <a:t>What is a “2”?</a:t>
            </a:r>
            <a:endParaRPr lang="en-US" sz="4000" dirty="0">
              <a:solidFill>
                <a:srgbClr val="009900"/>
              </a:solidFill>
            </a:endParaRPr>
          </a:p>
        </p:txBody>
      </p:sp>
      <p:grpSp>
        <p:nvGrpSpPr>
          <p:cNvPr id="2" name="Group 1"/>
          <p:cNvGrpSpPr/>
          <p:nvPr/>
        </p:nvGrpSpPr>
        <p:grpSpPr>
          <a:xfrm>
            <a:off x="664562" y="1740469"/>
            <a:ext cx="7814877" cy="4849243"/>
            <a:chOff x="792163" y="1268413"/>
            <a:chExt cx="7410450" cy="5321300"/>
          </a:xfrm>
        </p:grpSpPr>
        <p:pic>
          <p:nvPicPr>
            <p:cNvPr id="173059" name="Picture 3" descr="close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68413"/>
              <a:ext cx="7302500" cy="5321300"/>
            </a:xfrm>
            <a:prstGeom prst="rect">
              <a:avLst/>
            </a:prstGeom>
            <a:noFill/>
            <a:extLst>
              <a:ext uri="{909E8E84-426E-40dd-AFC4-6F175D3DCCD1}">
                <a14:hiddenFill xmlns:a14="http://schemas.microsoft.com/office/drawing/2010/main">
                  <a:solidFill>
                    <a:srgbClr val="FFFFFF"/>
                  </a:solidFill>
                </a14:hiddenFill>
              </a:ext>
            </a:extLst>
          </p:spPr>
        </p:pic>
        <p:sp>
          <p:nvSpPr>
            <p:cNvPr id="173060" name="Rectangle 4"/>
            <p:cNvSpPr>
              <a:spLocks noChangeArrowheads="1"/>
            </p:cNvSpPr>
            <p:nvPr/>
          </p:nvSpPr>
          <p:spPr bwMode="auto">
            <a:xfrm>
              <a:off x="792163" y="2565400"/>
              <a:ext cx="5219700" cy="827088"/>
            </a:xfrm>
            <a:prstGeom prst="rect">
              <a:avLst/>
            </a:prstGeom>
            <a:solidFill>
              <a:schemeClr val="accent1">
                <a:alpha val="0"/>
              </a:schemeClr>
            </a:solidFill>
            <a:ln w="19050">
              <a:solidFill>
                <a:srgbClr val="00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73062" name="Rectangle 6"/>
            <p:cNvSpPr>
              <a:spLocks noChangeArrowheads="1"/>
            </p:cNvSpPr>
            <p:nvPr/>
          </p:nvSpPr>
          <p:spPr bwMode="auto">
            <a:xfrm>
              <a:off x="6731000" y="2565400"/>
              <a:ext cx="720725" cy="827088"/>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73063" name="Rectangle 7"/>
            <p:cNvSpPr>
              <a:spLocks noChangeArrowheads="1"/>
            </p:cNvSpPr>
            <p:nvPr/>
          </p:nvSpPr>
          <p:spPr bwMode="auto">
            <a:xfrm>
              <a:off x="2339975" y="4762500"/>
              <a:ext cx="1368425" cy="827088"/>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73064" name="Rectangle 8"/>
            <p:cNvSpPr>
              <a:spLocks noChangeArrowheads="1"/>
            </p:cNvSpPr>
            <p:nvPr/>
          </p:nvSpPr>
          <p:spPr bwMode="auto">
            <a:xfrm>
              <a:off x="827088" y="3681413"/>
              <a:ext cx="720725" cy="827087"/>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18948074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0638"/>
            <a:ext cx="8229600" cy="1143000"/>
          </a:xfrm>
        </p:spPr>
        <p:txBody>
          <a:bodyPr/>
          <a:lstStyle/>
          <a:p>
            <a:r>
              <a:rPr lang="en-US" dirty="0" smtClean="0">
                <a:solidFill>
                  <a:srgbClr val="000000"/>
                </a:solidFill>
              </a:rPr>
              <a:t>Kinds of Machine Learning</a:t>
            </a:r>
            <a:endParaRPr lang="en-US" dirty="0">
              <a:solidFill>
                <a:srgbClr val="000000"/>
              </a:solidFill>
            </a:endParaRPr>
          </a:p>
        </p:txBody>
      </p:sp>
      <p:sp>
        <p:nvSpPr>
          <p:cNvPr id="21507" name="Rectangle 3"/>
          <p:cNvSpPr>
            <a:spLocks noGrp="1" noChangeArrowheads="1"/>
          </p:cNvSpPr>
          <p:nvPr>
            <p:ph type="body" idx="1"/>
          </p:nvPr>
        </p:nvSpPr>
        <p:spPr>
          <a:xfrm>
            <a:off x="457200" y="1347185"/>
            <a:ext cx="8382000" cy="5325078"/>
          </a:xfrm>
        </p:spPr>
        <p:txBody>
          <a:bodyPr>
            <a:normAutofit fontScale="92500" lnSpcReduction="10000"/>
          </a:bodyPr>
          <a:lstStyle/>
          <a:p>
            <a:r>
              <a:rPr lang="en-US" sz="1600" b="1" dirty="0"/>
              <a:t>Supervised (inductive) learning</a:t>
            </a:r>
          </a:p>
          <a:p>
            <a:pPr lvl="1"/>
            <a:r>
              <a:rPr lang="en-US" sz="1400" dirty="0"/>
              <a:t>Training data includes desired </a:t>
            </a:r>
            <a:r>
              <a:rPr lang="en-US" sz="1400" dirty="0" smtClean="0"/>
              <a:t>outputs</a:t>
            </a:r>
          </a:p>
          <a:p>
            <a:pPr lvl="1"/>
            <a:r>
              <a:rPr lang="en-US" sz="1400" dirty="0" smtClean="0"/>
              <a:t>“Labeled” data</a:t>
            </a:r>
          </a:p>
          <a:p>
            <a:pPr lvl="2">
              <a:lnSpc>
                <a:spcPct val="80000"/>
              </a:lnSpc>
            </a:pPr>
            <a:r>
              <a:rPr lang="en-US" sz="1200" dirty="0"/>
              <a:t>Discrete Label: Classification</a:t>
            </a:r>
          </a:p>
          <a:p>
            <a:pPr lvl="2">
              <a:lnSpc>
                <a:spcPct val="80000"/>
              </a:lnSpc>
            </a:pPr>
            <a:r>
              <a:rPr lang="en-US" sz="1200" dirty="0"/>
              <a:t>Continuous Label: </a:t>
            </a:r>
            <a:r>
              <a:rPr lang="en-US" sz="1200" dirty="0" smtClean="0"/>
              <a:t>Regression</a:t>
            </a:r>
          </a:p>
          <a:p>
            <a:pPr lvl="1"/>
            <a:r>
              <a:rPr lang="en-US" sz="1400" dirty="0" smtClean="0"/>
              <a:t>All kinds of “standard” training data sets available, e.g., </a:t>
            </a:r>
          </a:p>
          <a:p>
            <a:pPr lvl="2"/>
            <a:r>
              <a:rPr lang="en-US" sz="1200" dirty="0" smtClean="0">
                <a:hlinkClick r:id="rId2"/>
              </a:rPr>
              <a:t>http://archive.ics.uci.edu/ml/</a:t>
            </a:r>
            <a:r>
              <a:rPr lang="en-US" sz="1200" dirty="0" smtClean="0"/>
              <a:t> (UCI Machine Learning Repository)</a:t>
            </a:r>
          </a:p>
          <a:p>
            <a:pPr lvl="2"/>
            <a:r>
              <a:rPr lang="en-US" sz="1200" dirty="0" smtClean="0">
                <a:hlinkClick r:id="rId3"/>
              </a:rPr>
              <a:t>http://yann.lecun.com/exdb/mnist/</a:t>
            </a:r>
            <a:r>
              <a:rPr lang="en-US" sz="1200" dirty="0" smtClean="0"/>
              <a:t> (subset </a:t>
            </a:r>
            <a:r>
              <a:rPr lang="en-US" sz="1200" dirty="0"/>
              <a:t>of the </a:t>
            </a:r>
            <a:r>
              <a:rPr lang="en-US" sz="1200" dirty="0" smtClean="0"/>
              <a:t>MNIST database of handwritten digits)</a:t>
            </a:r>
          </a:p>
          <a:p>
            <a:pPr lvl="2"/>
            <a:r>
              <a:rPr lang="en-US" sz="1200" dirty="0" smtClean="0">
                <a:hlinkClick r:id="rId4"/>
              </a:rPr>
              <a:t>http://deeplearning.net/datasets/</a:t>
            </a:r>
            <a:endParaRPr lang="en-US" sz="1200" dirty="0" smtClean="0"/>
          </a:p>
          <a:p>
            <a:pPr lvl="2"/>
            <a:r>
              <a:rPr lang="en-US" sz="1200" dirty="0" smtClean="0"/>
              <a:t>…</a:t>
            </a:r>
            <a:endParaRPr lang="en-US" sz="1200" dirty="0"/>
          </a:p>
          <a:p>
            <a:endParaRPr lang="en-US" sz="1600" b="1" dirty="0" smtClean="0"/>
          </a:p>
          <a:p>
            <a:r>
              <a:rPr lang="en-US" sz="1600" b="1" dirty="0" smtClean="0"/>
              <a:t>Unsupervised </a:t>
            </a:r>
            <a:r>
              <a:rPr lang="en-US" sz="1600" b="1" dirty="0"/>
              <a:t>learning</a:t>
            </a:r>
          </a:p>
          <a:p>
            <a:pPr lvl="1"/>
            <a:r>
              <a:rPr lang="en-US" sz="1400" dirty="0"/>
              <a:t>Training data does not include desired </a:t>
            </a:r>
            <a:r>
              <a:rPr lang="en-US" sz="1400" dirty="0" smtClean="0"/>
              <a:t>outputs</a:t>
            </a:r>
          </a:p>
          <a:p>
            <a:pPr lvl="1"/>
            <a:r>
              <a:rPr lang="en-US" sz="1400" dirty="0" smtClean="0"/>
              <a:t>“Unlabeled” data</a:t>
            </a:r>
          </a:p>
          <a:p>
            <a:endParaRPr lang="en-US" sz="1600" dirty="0"/>
          </a:p>
          <a:p>
            <a:r>
              <a:rPr lang="en-US" sz="1600" b="1" dirty="0" smtClean="0"/>
              <a:t>Transfer Learning</a:t>
            </a:r>
          </a:p>
          <a:p>
            <a:pPr lvl="1"/>
            <a:r>
              <a:rPr lang="en-US" sz="1400" dirty="0" smtClean="0"/>
              <a:t>Use knowledge from other domains in an new/related domain</a:t>
            </a:r>
            <a:endParaRPr lang="en-US" sz="1400" dirty="0"/>
          </a:p>
          <a:p>
            <a:endParaRPr lang="en-US" sz="1600" b="1" dirty="0" smtClean="0">
              <a:solidFill>
                <a:schemeClr val="bg1">
                  <a:lumMod val="50000"/>
                </a:schemeClr>
              </a:solidFill>
            </a:endParaRPr>
          </a:p>
          <a:p>
            <a:r>
              <a:rPr lang="en-US" sz="1600" b="1" dirty="0" smtClean="0"/>
              <a:t>Semi</a:t>
            </a:r>
            <a:r>
              <a:rPr lang="en-US" sz="1600" b="1" dirty="0"/>
              <a:t>-supervised </a:t>
            </a:r>
            <a:r>
              <a:rPr lang="en-US" sz="1600" b="1" dirty="0" smtClean="0"/>
              <a:t>learning</a:t>
            </a:r>
            <a:endParaRPr lang="en-US" sz="1600" b="1" dirty="0"/>
          </a:p>
          <a:p>
            <a:pPr lvl="1"/>
            <a:r>
              <a:rPr lang="en-US" sz="1400" dirty="0"/>
              <a:t>Training data includes a few desired outputs</a:t>
            </a:r>
          </a:p>
          <a:p>
            <a:endParaRPr lang="en-US" sz="1600" b="1" dirty="0" smtClean="0"/>
          </a:p>
          <a:p>
            <a:r>
              <a:rPr lang="en-US" sz="1600" b="1" dirty="0" smtClean="0"/>
              <a:t>Reinforcement </a:t>
            </a:r>
            <a:r>
              <a:rPr lang="en-US" sz="1600" b="1" dirty="0"/>
              <a:t>learning</a:t>
            </a:r>
          </a:p>
          <a:p>
            <a:pPr lvl="1"/>
            <a:r>
              <a:rPr lang="en-US" sz="1400" dirty="0"/>
              <a:t>Rewards from sequence of actions</a:t>
            </a:r>
          </a:p>
        </p:txBody>
      </p:sp>
    </p:spTree>
    <p:extLst>
      <p:ext uri="{BB962C8B-B14F-4D97-AF65-F5344CB8AC3E}">
        <p14:creationId xmlns:p14="http://schemas.microsoft.com/office/powerpoint/2010/main" val="27150216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921384"/>
            <a:ext cx="8229600" cy="4525963"/>
          </a:xfrm>
        </p:spPr>
        <p:txBody>
          <a:bodyPr/>
          <a:lstStyle/>
          <a:p>
            <a:r>
              <a:rPr lang="en-US" strike="sngStrike" dirty="0" smtClean="0"/>
              <a:t>Software Defined Intelligence</a:t>
            </a:r>
          </a:p>
          <a:p>
            <a:endParaRPr lang="en-US" dirty="0" smtClean="0"/>
          </a:p>
          <a:p>
            <a:r>
              <a:rPr lang="en-US" strike="sngStrike" dirty="0" smtClean="0"/>
              <a:t>Very Brief Overview of Machine Learning</a:t>
            </a:r>
          </a:p>
          <a:p>
            <a:endParaRPr lang="en-US" dirty="0"/>
          </a:p>
          <a:p>
            <a:r>
              <a:rPr lang="en-US" dirty="0" smtClean="0"/>
              <a:t>Artificial Neural Networks</a:t>
            </a:r>
          </a:p>
          <a:p>
            <a:endParaRPr lang="en-US" dirty="0" smtClean="0"/>
          </a:p>
          <a:p>
            <a:r>
              <a:rPr lang="en-US" dirty="0" smtClean="0"/>
              <a:t>Network-oriented Applications</a:t>
            </a:r>
            <a:endParaRPr lang="en-US" dirty="0"/>
          </a:p>
        </p:txBody>
      </p:sp>
    </p:spTree>
    <p:extLst>
      <p:ext uri="{BB962C8B-B14F-4D97-AF65-F5344CB8AC3E}">
        <p14:creationId xmlns:p14="http://schemas.microsoft.com/office/powerpoint/2010/main" val="21654820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Content Placeholder 2"/>
          <p:cNvSpPr>
            <a:spLocks noGrp="1"/>
          </p:cNvSpPr>
          <p:nvPr>
            <p:ph idx="1"/>
          </p:nvPr>
        </p:nvSpPr>
        <p:spPr>
          <a:xfrm>
            <a:off x="457200" y="1600200"/>
            <a:ext cx="8229600" cy="4891282"/>
          </a:xfrm>
        </p:spPr>
        <p:txBody>
          <a:bodyPr>
            <a:normAutofit fontScale="62500" lnSpcReduction="20000"/>
          </a:bodyPr>
          <a:lstStyle/>
          <a:p>
            <a:pPr marL="0" indent="0">
              <a:buNone/>
            </a:pPr>
            <a:endParaRPr lang="en-US" dirty="0" smtClean="0"/>
          </a:p>
          <a:p>
            <a:r>
              <a:rPr lang="en-US" sz="3400" dirty="0" smtClean="0"/>
              <a:t>A Bit of History</a:t>
            </a:r>
          </a:p>
          <a:p>
            <a:endParaRPr lang="en-US" sz="3400" dirty="0" smtClean="0"/>
          </a:p>
          <a:p>
            <a:r>
              <a:rPr lang="en-US" sz="3400" dirty="0" smtClean="0"/>
              <a:t>Biological Inspiration</a:t>
            </a:r>
          </a:p>
          <a:p>
            <a:endParaRPr lang="en-US" sz="3400" dirty="0" smtClean="0"/>
          </a:p>
          <a:p>
            <a:r>
              <a:rPr lang="en-US" sz="3400" dirty="0" smtClean="0"/>
              <a:t>Artificial Neurons (AN)</a:t>
            </a:r>
          </a:p>
          <a:p>
            <a:endParaRPr lang="en-US" sz="3400" dirty="0" smtClean="0"/>
          </a:p>
          <a:p>
            <a:r>
              <a:rPr lang="en-US" sz="3400" dirty="0" smtClean="0"/>
              <a:t>Artificial Neural Networks (ANN)</a:t>
            </a:r>
          </a:p>
          <a:p>
            <a:endParaRPr lang="en-US" sz="3400" dirty="0" smtClean="0"/>
          </a:p>
          <a:p>
            <a:r>
              <a:rPr lang="en-US" sz="3400" strike="sngStrike" dirty="0" smtClean="0"/>
              <a:t>Computational Power of Single AN</a:t>
            </a:r>
          </a:p>
          <a:p>
            <a:endParaRPr lang="en-US" sz="3400" dirty="0" smtClean="0"/>
          </a:p>
          <a:p>
            <a:r>
              <a:rPr lang="en-US" sz="3400" strike="sngStrike" dirty="0" smtClean="0"/>
              <a:t>Computational Power of an ANN</a:t>
            </a:r>
          </a:p>
          <a:p>
            <a:endParaRPr lang="en-US" sz="3400" dirty="0" smtClean="0"/>
          </a:p>
          <a:p>
            <a:r>
              <a:rPr lang="en-US" sz="3400" strike="sngStrike" dirty="0" smtClean="0"/>
              <a:t>Training an ANN -- Learning</a:t>
            </a:r>
            <a:endParaRPr lang="en-US" sz="3400" strike="sngStrike" dirty="0"/>
          </a:p>
        </p:txBody>
      </p:sp>
    </p:spTree>
    <p:extLst>
      <p:ext uri="{BB962C8B-B14F-4D97-AF65-F5344CB8AC3E}">
        <p14:creationId xmlns:p14="http://schemas.microsoft.com/office/powerpoint/2010/main" val="28286369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8498" y="169075"/>
            <a:ext cx="8467005" cy="1470025"/>
          </a:xfrm>
        </p:spPr>
        <p:txBody>
          <a:bodyPr>
            <a:noAutofit/>
          </a:bodyPr>
          <a:lstStyle/>
          <a:p>
            <a:r>
              <a:rPr lang="en-US" sz="5400" dirty="0" smtClean="0"/>
              <a:t>Software Defined Intelligence</a:t>
            </a:r>
            <a:br>
              <a:rPr lang="en-US" sz="5400" dirty="0" smtClean="0"/>
            </a:br>
            <a:r>
              <a:rPr lang="en-US" sz="2600" dirty="0" smtClean="0"/>
              <a:t>A New Interdisciplinary Approach to Intelligent Infrastructure</a:t>
            </a:r>
            <a:endParaRPr lang="en-US" sz="2600" dirty="0"/>
          </a:p>
        </p:txBody>
      </p:sp>
      <p:sp>
        <p:nvSpPr>
          <p:cNvPr id="3" name="Subtitle 2"/>
          <p:cNvSpPr>
            <a:spLocks noGrp="1"/>
          </p:cNvSpPr>
          <p:nvPr>
            <p:ph type="subTitle" idx="1"/>
          </p:nvPr>
        </p:nvSpPr>
        <p:spPr>
          <a:xfrm>
            <a:off x="1371600" y="5492462"/>
            <a:ext cx="6400800" cy="1223195"/>
          </a:xfrm>
        </p:spPr>
        <p:txBody>
          <a:bodyPr>
            <a:normAutofit fontScale="70000" lnSpcReduction="20000"/>
          </a:bodyPr>
          <a:lstStyle/>
          <a:p>
            <a:r>
              <a:rPr lang="en-US" sz="2000" dirty="0" smtClean="0"/>
              <a:t>David Meyer</a:t>
            </a:r>
          </a:p>
          <a:p>
            <a:r>
              <a:rPr lang="en-US" sz="2000" dirty="0" smtClean="0"/>
              <a:t>Networking Field Day 8</a:t>
            </a:r>
          </a:p>
          <a:p>
            <a:r>
              <a:rPr lang="en-US" sz="2000" dirty="0" smtClean="0">
                <a:hlinkClick r:id="rId2"/>
              </a:rPr>
              <a:t>http://techfieldday.com/event/nfd8/</a:t>
            </a:r>
            <a:endParaRPr lang="en-US" sz="2000" dirty="0" smtClean="0"/>
          </a:p>
          <a:p>
            <a:r>
              <a:rPr lang="en-US" sz="2000" dirty="0" smtClean="0"/>
              <a:t>09.11.2014</a:t>
            </a:r>
          </a:p>
          <a:p>
            <a:r>
              <a:rPr lang="en-US" sz="2000" dirty="0" smtClean="0"/>
              <a:t>dmm@{brocade.com, 1-4-5.net, uoregon.edu,…}</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923" y="2170931"/>
            <a:ext cx="4966154" cy="319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76291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685800" y="235199"/>
            <a:ext cx="7772400" cy="762000"/>
          </a:xfrm>
        </p:spPr>
        <p:txBody>
          <a:bodyPr>
            <a:normAutofit/>
          </a:bodyPr>
          <a:lstStyle/>
          <a:p>
            <a:pPr eaLnBrk="1" hangingPunct="1"/>
            <a:r>
              <a:rPr lang="en-US" dirty="0" smtClean="0">
                <a:effectLst>
                  <a:outerShdw blurRad="38100" dist="38100" dir="2700000" algn="tl">
                    <a:srgbClr val="DDDDDD"/>
                  </a:outerShdw>
                </a:effectLst>
                <a:latin typeface="+mn-lt"/>
              </a:rPr>
              <a:t>Brief History of Neural Networks</a:t>
            </a:r>
            <a:endParaRPr lang="en-US" dirty="0">
              <a:effectLst>
                <a:outerShdw blurRad="38100" dist="38100" dir="2700000" algn="tl">
                  <a:srgbClr val="DDDDDD"/>
                </a:outerShdw>
              </a:effectLst>
              <a:latin typeface="+mn-lt"/>
            </a:endParaRPr>
          </a:p>
        </p:txBody>
      </p:sp>
      <p:sp>
        <p:nvSpPr>
          <p:cNvPr id="256003" name="Rectangle 3"/>
          <p:cNvSpPr>
            <a:spLocks noGrp="1" noChangeArrowheads="1"/>
          </p:cNvSpPr>
          <p:nvPr>
            <p:ph type="body" idx="1"/>
          </p:nvPr>
        </p:nvSpPr>
        <p:spPr>
          <a:xfrm>
            <a:off x="647700" y="1600200"/>
            <a:ext cx="7848600" cy="5257800"/>
          </a:xfrm>
          <a:ln>
            <a:noFill/>
            <a:headEnd/>
            <a:tailEnd/>
          </a:ln>
        </p:spPr>
        <p:style>
          <a:lnRef idx="2">
            <a:schemeClr val="dk1"/>
          </a:lnRef>
          <a:fillRef idx="1">
            <a:schemeClr val="lt1"/>
          </a:fillRef>
          <a:effectRef idx="0">
            <a:schemeClr val="dk1"/>
          </a:effectRef>
          <a:fontRef idx="minor">
            <a:schemeClr val="dk1"/>
          </a:fontRef>
        </p:style>
        <p:txBody>
          <a:bodyPr/>
          <a:lstStyle/>
          <a:p>
            <a:pPr eaLnBrk="1" hangingPunct="1">
              <a:defRPr/>
            </a:pPr>
            <a:r>
              <a:rPr lang="en-US" sz="2400" dirty="0" smtClean="0">
                <a:solidFill>
                  <a:srgbClr val="FF0000"/>
                </a:solidFill>
                <a:effectLst>
                  <a:outerShdw blurRad="38100" dist="38100" dir="2700000" algn="tl">
                    <a:srgbClr val="000000"/>
                  </a:outerShdw>
                </a:effectLst>
                <a:ea typeface="+mn-ea"/>
              </a:rPr>
              <a:t>1943:</a:t>
            </a:r>
            <a:r>
              <a:rPr lang="en-US" sz="2400" dirty="0" smtClean="0">
                <a:ea typeface="+mn-ea"/>
              </a:rPr>
              <a:t> McCulloch &amp; Pitts show that </a:t>
            </a:r>
            <a:r>
              <a:rPr lang="en-US" sz="2400" dirty="0" smtClean="0">
                <a:solidFill>
                  <a:srgbClr val="000000"/>
                </a:solidFill>
                <a:ea typeface="+mn-ea"/>
              </a:rPr>
              <a:t>neurons </a:t>
            </a:r>
            <a:r>
              <a:rPr lang="en-US" sz="2400" dirty="0" smtClean="0">
                <a:ea typeface="+mn-ea"/>
              </a:rPr>
              <a:t>can be combined to construct a </a:t>
            </a:r>
            <a:r>
              <a:rPr lang="en-US" sz="2400" dirty="0" smtClean="0">
                <a:solidFill>
                  <a:srgbClr val="000000"/>
                </a:solidFill>
                <a:ea typeface="+mn-ea"/>
              </a:rPr>
              <a:t>Turing machine </a:t>
            </a:r>
            <a:r>
              <a:rPr lang="en-US" sz="2400" dirty="0" smtClean="0">
                <a:ea typeface="+mn-ea"/>
              </a:rPr>
              <a:t>(using ANDs, ORs, &amp; NOTs)</a:t>
            </a:r>
          </a:p>
          <a:p>
            <a:pPr eaLnBrk="1" hangingPunct="1">
              <a:defRPr/>
            </a:pPr>
            <a:endParaRPr lang="en-US" sz="2400" dirty="0" smtClean="0">
              <a:ea typeface="+mn-ea"/>
            </a:endParaRPr>
          </a:p>
          <a:p>
            <a:pPr eaLnBrk="1" hangingPunct="1">
              <a:defRPr/>
            </a:pPr>
            <a:r>
              <a:rPr lang="en-US" sz="2400" dirty="0" smtClean="0">
                <a:solidFill>
                  <a:srgbClr val="FF0000"/>
                </a:solidFill>
                <a:effectLst>
                  <a:outerShdw blurRad="38100" dist="38100" dir="2700000" algn="tl">
                    <a:srgbClr val="000000"/>
                  </a:outerShdw>
                </a:effectLst>
                <a:ea typeface="+mn-ea"/>
              </a:rPr>
              <a:t>1958:</a:t>
            </a:r>
            <a:r>
              <a:rPr lang="en-US" sz="2400" dirty="0" smtClean="0">
                <a:ea typeface="+mn-ea"/>
              </a:rPr>
              <a:t> Rosenblatt shows that </a:t>
            </a:r>
            <a:r>
              <a:rPr lang="en-US" sz="2400" dirty="0" smtClean="0">
                <a:solidFill>
                  <a:srgbClr val="000000"/>
                </a:solidFill>
                <a:ea typeface="+mn-ea"/>
              </a:rPr>
              <a:t>perceptrons</a:t>
            </a:r>
            <a:r>
              <a:rPr lang="en-US" sz="2400" b="1" dirty="0" smtClean="0">
                <a:solidFill>
                  <a:srgbClr val="000000"/>
                </a:solidFill>
                <a:ea typeface="+mn-ea"/>
              </a:rPr>
              <a:t> </a:t>
            </a:r>
            <a:r>
              <a:rPr lang="en-US" sz="2400" dirty="0" smtClean="0">
                <a:ea typeface="+mn-ea"/>
              </a:rPr>
              <a:t>will converge if what they are trying to learn can be represented</a:t>
            </a:r>
          </a:p>
          <a:p>
            <a:pPr eaLnBrk="1" hangingPunct="1">
              <a:defRPr/>
            </a:pPr>
            <a:endParaRPr lang="en-US" sz="2400" dirty="0" smtClean="0">
              <a:ea typeface="+mn-ea"/>
            </a:endParaRPr>
          </a:p>
          <a:p>
            <a:pPr eaLnBrk="1" hangingPunct="1">
              <a:defRPr/>
            </a:pPr>
            <a:r>
              <a:rPr lang="en-US" sz="2400" dirty="0" smtClean="0">
                <a:solidFill>
                  <a:srgbClr val="FF0000"/>
                </a:solidFill>
                <a:effectLst>
                  <a:outerShdw blurRad="38100" dist="38100" dir="2700000" algn="tl">
                    <a:srgbClr val="000000"/>
                  </a:outerShdw>
                </a:effectLst>
                <a:ea typeface="+mn-ea"/>
              </a:rPr>
              <a:t>1969:</a:t>
            </a:r>
            <a:r>
              <a:rPr lang="en-US" sz="2400" dirty="0" smtClean="0">
                <a:ea typeface="+mn-ea"/>
              </a:rPr>
              <a:t> Minsky &amp; Papert showed the</a:t>
            </a:r>
            <a:r>
              <a:rPr lang="en-US" sz="2400" b="1" dirty="0" smtClean="0">
                <a:solidFill>
                  <a:schemeClr val="accent2"/>
                </a:solidFill>
                <a:ea typeface="+mn-ea"/>
              </a:rPr>
              <a:t> </a:t>
            </a:r>
            <a:r>
              <a:rPr lang="en-US" sz="2400" dirty="0" smtClean="0">
                <a:solidFill>
                  <a:srgbClr val="000000"/>
                </a:solidFill>
                <a:ea typeface="+mn-ea"/>
              </a:rPr>
              <a:t>limitations </a:t>
            </a:r>
            <a:r>
              <a:rPr lang="en-US" sz="2400" dirty="0" smtClean="0">
                <a:ea typeface="+mn-ea"/>
              </a:rPr>
              <a:t>of perceptrons, killing research for a decade</a:t>
            </a:r>
          </a:p>
          <a:p>
            <a:pPr eaLnBrk="1" hangingPunct="1">
              <a:defRPr/>
            </a:pPr>
            <a:endParaRPr lang="en-US" sz="2400" dirty="0" smtClean="0">
              <a:ea typeface="+mn-ea"/>
            </a:endParaRPr>
          </a:p>
          <a:p>
            <a:pPr eaLnBrk="1" hangingPunct="1">
              <a:defRPr/>
            </a:pPr>
            <a:r>
              <a:rPr lang="en-US" sz="2400" dirty="0" smtClean="0">
                <a:solidFill>
                  <a:srgbClr val="FF0000"/>
                </a:solidFill>
                <a:effectLst>
                  <a:outerShdw blurRad="38100" dist="38100" dir="2700000" algn="tl">
                    <a:srgbClr val="000000"/>
                  </a:outerShdw>
                </a:effectLst>
                <a:ea typeface="+mn-ea"/>
              </a:rPr>
              <a:t>1985:</a:t>
            </a:r>
            <a:r>
              <a:rPr lang="en-US" sz="2400" dirty="0"/>
              <a:t> </a:t>
            </a:r>
            <a:r>
              <a:rPr lang="en-US" sz="2400" dirty="0" smtClean="0"/>
              <a:t>The </a:t>
            </a:r>
            <a:r>
              <a:rPr lang="en-US" sz="2400" i="1" dirty="0" smtClean="0">
                <a:solidFill>
                  <a:srgbClr val="FF0000"/>
                </a:solidFill>
              </a:rPr>
              <a:t>backpropagation</a:t>
            </a:r>
            <a:r>
              <a:rPr lang="en-US" sz="2400" dirty="0" smtClean="0"/>
              <a:t> </a:t>
            </a:r>
            <a:r>
              <a:rPr lang="en-US" sz="2400" dirty="0" smtClean="0">
                <a:ea typeface="+mn-ea"/>
              </a:rPr>
              <a:t>algorithm revitalizes the field</a:t>
            </a:r>
          </a:p>
          <a:p>
            <a:pPr lvl="1">
              <a:defRPr/>
            </a:pPr>
            <a:r>
              <a:rPr lang="en-US" sz="2000" dirty="0" smtClean="0"/>
              <a:t>Geoff Hinton et al</a:t>
            </a:r>
            <a:endParaRPr lang="en-US" sz="2000" dirty="0" smtClean="0">
              <a:ea typeface="+mn-ea"/>
            </a:endParaRPr>
          </a:p>
        </p:txBody>
      </p:sp>
    </p:spTree>
    <p:extLst>
      <p:ext uri="{BB962C8B-B14F-4D97-AF65-F5344CB8AC3E}">
        <p14:creationId xmlns:p14="http://schemas.microsoft.com/office/powerpoint/2010/main" val="233647779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09600" y="343041"/>
            <a:ext cx="8077200" cy="1143000"/>
          </a:xfrm>
        </p:spPr>
        <p:txBody>
          <a:bodyPr>
            <a:normAutofit/>
          </a:bodyPr>
          <a:lstStyle/>
          <a:p>
            <a:r>
              <a:rPr lang="en-US" dirty="0" smtClean="0"/>
              <a:t>Biological Inspiration: Brains</a:t>
            </a:r>
            <a:endParaRPr lang="en-US" dirty="0"/>
          </a:p>
        </p:txBody>
      </p:sp>
      <p:sp>
        <p:nvSpPr>
          <p:cNvPr id="64515" name="Rectangle 3"/>
          <p:cNvSpPr>
            <a:spLocks noGrp="1" noChangeArrowheads="1"/>
          </p:cNvSpPr>
          <p:nvPr>
            <p:ph type="body" sz="half" idx="1"/>
          </p:nvPr>
        </p:nvSpPr>
        <p:spPr>
          <a:xfrm>
            <a:off x="685800" y="2920078"/>
            <a:ext cx="3810000" cy="3429000"/>
          </a:xfrm>
        </p:spPr>
        <p:txBody>
          <a:bodyPr>
            <a:normAutofit lnSpcReduction="10000"/>
          </a:bodyPr>
          <a:lstStyle/>
          <a:p>
            <a:r>
              <a:rPr lang="en-US" sz="2400" dirty="0"/>
              <a:t>200 billion neurons, 32 trillion synapses</a:t>
            </a:r>
          </a:p>
          <a:p>
            <a:r>
              <a:rPr lang="en-US" sz="2400" dirty="0"/>
              <a:t>Element size: 10</a:t>
            </a:r>
            <a:r>
              <a:rPr lang="en-US" sz="2400" baseline="30000" dirty="0"/>
              <a:t>-6</a:t>
            </a:r>
            <a:r>
              <a:rPr lang="en-US" sz="2400" baseline="-25000" dirty="0"/>
              <a:t> </a:t>
            </a:r>
            <a:r>
              <a:rPr lang="en-US" sz="2400" dirty="0"/>
              <a:t>m</a:t>
            </a:r>
          </a:p>
          <a:p>
            <a:r>
              <a:rPr lang="en-US" sz="2400" dirty="0"/>
              <a:t>Energy use: 25W</a:t>
            </a:r>
          </a:p>
          <a:p>
            <a:r>
              <a:rPr lang="en-US" sz="2400" dirty="0"/>
              <a:t>Processing speed:  100 Hz</a:t>
            </a:r>
          </a:p>
          <a:p>
            <a:r>
              <a:rPr lang="en-US" sz="2400" dirty="0"/>
              <a:t>Parallel, Distributed</a:t>
            </a:r>
          </a:p>
          <a:p>
            <a:r>
              <a:rPr lang="en-US" sz="2400" dirty="0"/>
              <a:t>Fault Tolerant</a:t>
            </a:r>
          </a:p>
          <a:p>
            <a:r>
              <a:rPr lang="en-US" sz="2400" dirty="0"/>
              <a:t>Learns: </a:t>
            </a:r>
            <a:r>
              <a:rPr lang="en-US" sz="2400" dirty="0" smtClean="0"/>
              <a:t>Yes</a:t>
            </a:r>
            <a:endParaRPr lang="en-US" sz="2400" dirty="0"/>
          </a:p>
        </p:txBody>
      </p:sp>
      <p:sp>
        <p:nvSpPr>
          <p:cNvPr id="64516" name="Rectangle 4"/>
          <p:cNvSpPr>
            <a:spLocks noGrp="1" noChangeArrowheads="1"/>
          </p:cNvSpPr>
          <p:nvPr>
            <p:ph type="body" sz="half" idx="2"/>
          </p:nvPr>
        </p:nvSpPr>
        <p:spPr>
          <a:xfrm>
            <a:off x="4648200" y="2920078"/>
            <a:ext cx="4267200" cy="3429000"/>
          </a:xfrm>
        </p:spPr>
        <p:txBody>
          <a:bodyPr>
            <a:normAutofit lnSpcReduction="10000"/>
          </a:bodyPr>
          <a:lstStyle/>
          <a:p>
            <a:r>
              <a:rPr lang="en-US" sz="2400" dirty="0" smtClean="0"/>
              <a:t>~128 </a:t>
            </a:r>
            <a:r>
              <a:rPr lang="en-US" sz="2400" dirty="0"/>
              <a:t>billion bytes RAM but trillions of bytes on disk</a:t>
            </a:r>
          </a:p>
          <a:p>
            <a:r>
              <a:rPr lang="en-US" sz="2400" dirty="0"/>
              <a:t>Element size: 10</a:t>
            </a:r>
            <a:r>
              <a:rPr lang="en-US" sz="2400" baseline="30000" dirty="0"/>
              <a:t>-9 </a:t>
            </a:r>
            <a:r>
              <a:rPr lang="en-US" sz="2400" dirty="0"/>
              <a:t>m</a:t>
            </a:r>
          </a:p>
          <a:p>
            <a:r>
              <a:rPr lang="en-US" sz="2400" dirty="0"/>
              <a:t>Energy watt: 30-90W (CPU)</a:t>
            </a:r>
          </a:p>
          <a:p>
            <a:r>
              <a:rPr lang="en-US" sz="2400" dirty="0"/>
              <a:t>Processing speed: 10</a:t>
            </a:r>
            <a:r>
              <a:rPr lang="en-US" sz="2400" baseline="30000" dirty="0"/>
              <a:t>9 </a:t>
            </a:r>
            <a:r>
              <a:rPr lang="en-US" sz="2400" dirty="0"/>
              <a:t>Hz</a:t>
            </a:r>
          </a:p>
          <a:p>
            <a:r>
              <a:rPr lang="en-US" sz="2400" dirty="0"/>
              <a:t>Serial, Centralized</a:t>
            </a:r>
          </a:p>
          <a:p>
            <a:r>
              <a:rPr lang="en-US" sz="2400" dirty="0"/>
              <a:t>Generally not Fault Tolerant</a:t>
            </a:r>
          </a:p>
          <a:p>
            <a:r>
              <a:rPr lang="en-US" sz="2400" dirty="0"/>
              <a:t>Learns: </a:t>
            </a:r>
            <a:r>
              <a:rPr lang="en-US" sz="2400" dirty="0" smtClean="0"/>
              <a:t>Some</a:t>
            </a:r>
            <a:endParaRPr lang="en-US" sz="2400" dirty="0"/>
          </a:p>
        </p:txBody>
      </p:sp>
      <p:pic>
        <p:nvPicPr>
          <p:cNvPr id="645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1752600"/>
            <a:ext cx="769938" cy="838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5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905000"/>
            <a:ext cx="914400" cy="719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609600" y="6150114"/>
            <a:ext cx="8014584" cy="707886"/>
          </a:xfrm>
          <a:prstGeom prst="rect">
            <a:avLst/>
          </a:prstGeom>
          <a:noFill/>
        </p:spPr>
        <p:txBody>
          <a:bodyPr wrap="none" rtlCol="0">
            <a:spAutoFit/>
          </a:bodyPr>
          <a:lstStyle/>
          <a:p>
            <a:r>
              <a:rPr lang="en-US" sz="2000" dirty="0" smtClean="0">
                <a:solidFill>
                  <a:srgbClr val="FF0000"/>
                </a:solidFill>
              </a:rPr>
              <a:t>We will revisit the architecture of the brain if we get the time to talk about </a:t>
            </a:r>
          </a:p>
          <a:p>
            <a:r>
              <a:rPr lang="en-US" sz="2000" dirty="0" smtClean="0">
                <a:solidFill>
                  <a:srgbClr val="FF0000"/>
                </a:solidFill>
              </a:rPr>
              <a:t>we talk about deep learning</a:t>
            </a:r>
            <a:endParaRPr lang="en-US" sz="2000" dirty="0">
              <a:solidFill>
                <a:srgbClr val="FF0000"/>
              </a:solidFill>
            </a:endParaRPr>
          </a:p>
        </p:txBody>
      </p:sp>
      <p:sp>
        <p:nvSpPr>
          <p:cNvPr id="3" name="Rectangle 2"/>
          <p:cNvSpPr/>
          <p:nvPr/>
        </p:nvSpPr>
        <p:spPr>
          <a:xfrm>
            <a:off x="737918" y="4512331"/>
            <a:ext cx="7515763" cy="378279"/>
          </a:xfrm>
          <a:prstGeom prst="rect">
            <a:avLst/>
          </a:prstGeom>
          <a:solidFill>
            <a:srgbClr val="0080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8421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1028"/>
          <p:cNvSpPr>
            <a:spLocks noGrp="1" noChangeArrowheads="1"/>
          </p:cNvSpPr>
          <p:nvPr>
            <p:ph type="title"/>
          </p:nvPr>
        </p:nvSpPr>
        <p:spPr>
          <a:xfrm>
            <a:off x="457200" y="39439"/>
            <a:ext cx="8229600" cy="1143000"/>
          </a:xfrm>
        </p:spPr>
        <p:txBody>
          <a:bodyPr/>
          <a:lstStyle/>
          <a:p>
            <a:r>
              <a:rPr lang="en-US" dirty="0"/>
              <a:t>Biological </a:t>
            </a:r>
            <a:r>
              <a:rPr lang="en-US" dirty="0" smtClean="0"/>
              <a:t>Inspiration: Neurons</a:t>
            </a:r>
            <a:endParaRPr lang="en-US" dirty="0"/>
          </a:p>
        </p:txBody>
      </p:sp>
      <p:sp>
        <p:nvSpPr>
          <p:cNvPr id="216074" name="Rectangle 1034"/>
          <p:cNvSpPr>
            <a:spLocks noGrp="1" noChangeArrowheads="1"/>
          </p:cNvSpPr>
          <p:nvPr>
            <p:ph type="body" idx="1"/>
          </p:nvPr>
        </p:nvSpPr>
        <p:spPr>
          <a:xfrm>
            <a:off x="457200" y="3627732"/>
            <a:ext cx="8435975" cy="3050421"/>
          </a:xfrm>
        </p:spPr>
        <p:txBody>
          <a:bodyPr>
            <a:normAutofit lnSpcReduction="10000"/>
          </a:bodyPr>
          <a:lstStyle/>
          <a:p>
            <a:pPr>
              <a:lnSpc>
                <a:spcPct val="80000"/>
              </a:lnSpc>
            </a:pPr>
            <a:r>
              <a:rPr lang="en-US" sz="2200" dirty="0"/>
              <a:t>A neuron has</a:t>
            </a:r>
          </a:p>
          <a:p>
            <a:pPr lvl="1">
              <a:lnSpc>
                <a:spcPct val="80000"/>
              </a:lnSpc>
            </a:pPr>
            <a:r>
              <a:rPr lang="en-US" sz="1800" dirty="0"/>
              <a:t>A branching input (dendrites)</a:t>
            </a:r>
          </a:p>
          <a:p>
            <a:pPr lvl="1">
              <a:lnSpc>
                <a:spcPct val="80000"/>
              </a:lnSpc>
            </a:pPr>
            <a:r>
              <a:rPr lang="en-US" sz="1800" dirty="0"/>
              <a:t>A branching output (the axon</a:t>
            </a:r>
            <a:r>
              <a:rPr lang="en-US" sz="1800" dirty="0" smtClean="0"/>
              <a:t>)</a:t>
            </a:r>
          </a:p>
          <a:p>
            <a:pPr lvl="1">
              <a:lnSpc>
                <a:spcPct val="80000"/>
              </a:lnSpc>
            </a:pPr>
            <a:endParaRPr lang="en-US" sz="1800" dirty="0"/>
          </a:p>
          <a:p>
            <a:pPr>
              <a:lnSpc>
                <a:spcPct val="80000"/>
              </a:lnSpc>
            </a:pPr>
            <a:r>
              <a:rPr lang="en-US" sz="2200" dirty="0"/>
              <a:t>I</a:t>
            </a:r>
            <a:r>
              <a:rPr lang="en-US" sz="2200" dirty="0" smtClean="0"/>
              <a:t>nformation moves from </a:t>
            </a:r>
            <a:r>
              <a:rPr lang="en-US" sz="2200" dirty="0"/>
              <a:t>the dendrites to the axon via the cell </a:t>
            </a:r>
            <a:r>
              <a:rPr lang="en-US" sz="2200" dirty="0" smtClean="0"/>
              <a:t>body</a:t>
            </a:r>
          </a:p>
          <a:p>
            <a:pPr>
              <a:lnSpc>
                <a:spcPct val="80000"/>
              </a:lnSpc>
            </a:pPr>
            <a:endParaRPr lang="en-US" sz="2000" dirty="0"/>
          </a:p>
          <a:p>
            <a:pPr>
              <a:lnSpc>
                <a:spcPct val="80000"/>
              </a:lnSpc>
            </a:pPr>
            <a:r>
              <a:rPr lang="en-US" sz="2200" dirty="0"/>
              <a:t>Axon connects to dendrites via synapses</a:t>
            </a:r>
          </a:p>
          <a:p>
            <a:pPr lvl="1">
              <a:lnSpc>
                <a:spcPct val="80000"/>
              </a:lnSpc>
            </a:pPr>
            <a:r>
              <a:rPr lang="en-US" sz="1800" dirty="0"/>
              <a:t>Synapses vary in strength</a:t>
            </a:r>
          </a:p>
          <a:p>
            <a:pPr lvl="1">
              <a:lnSpc>
                <a:spcPct val="80000"/>
              </a:lnSpc>
            </a:pPr>
            <a:r>
              <a:rPr lang="en-US" sz="1800" dirty="0"/>
              <a:t>Synapses may be excitatory or inhibitory </a:t>
            </a:r>
            <a:endParaRPr lang="en-US" sz="1800" dirty="0" smtClean="0"/>
          </a:p>
          <a:p>
            <a:pPr lvl="1">
              <a:lnSpc>
                <a:spcPct val="80000"/>
              </a:lnSpc>
            </a:pPr>
            <a:endParaRPr lang="en-US" sz="1800" dirty="0" smtClean="0"/>
          </a:p>
          <a:p>
            <a:pPr>
              <a:lnSpc>
                <a:spcPct val="80000"/>
              </a:lnSpc>
            </a:pPr>
            <a:r>
              <a:rPr lang="en-US" sz="2200" b="1" dirty="0" smtClean="0">
                <a:solidFill>
                  <a:srgbClr val="FF0000"/>
                </a:solidFill>
              </a:rPr>
              <a:t>A Neuron is a computational device</a:t>
            </a:r>
            <a:endParaRPr lang="en-US" sz="2200" b="1" dirty="0">
              <a:solidFill>
                <a:srgbClr val="FF0000"/>
              </a:solidFill>
            </a:endParaRPr>
          </a:p>
        </p:txBody>
      </p:sp>
      <p:graphicFrame>
        <p:nvGraphicFramePr>
          <p:cNvPr id="216072" name="Object 1032">
            <a:hlinkClick r:id="" action="ppaction://ole?verb=0"/>
          </p:cNvPr>
          <p:cNvGraphicFramePr>
            <a:graphicFrameLocks noGrp="1"/>
          </p:cNvGraphicFramePr>
          <p:nvPr>
            <p:ph idx="4294967295"/>
            <p:extLst>
              <p:ext uri="{D42A27DB-BD31-4B8C-83A1-F6EECF244321}">
                <p14:modId xmlns:p14="http://schemas.microsoft.com/office/powerpoint/2010/main" val="331971698"/>
              </p:ext>
            </p:extLst>
          </p:nvPr>
        </p:nvGraphicFramePr>
        <p:xfrm>
          <a:off x="609600" y="1325173"/>
          <a:ext cx="5257800" cy="2016125"/>
        </p:xfrm>
        <a:graphic>
          <a:graphicData uri="http://schemas.openxmlformats.org/presentationml/2006/ole">
            <mc:AlternateContent xmlns:mc="http://schemas.openxmlformats.org/markup-compatibility/2006">
              <mc:Choice xmlns:v="urn:schemas-microsoft-com:vml" Requires="v">
                <p:oleObj spid="_x0000_s1356" name="Microsoft Draw" r:id="rId4" imgW="3962400" imgH="1765300" progId="MSDraw">
                  <p:embed/>
                </p:oleObj>
              </mc:Choice>
              <mc:Fallback>
                <p:oleObj name="Microsoft Draw" r:id="rId4" imgW="3962400" imgH="1765300" progId="MSDraw">
                  <p:embed/>
                  <p:pic>
                    <p:nvPicPr>
                      <p:cNvPr id="0" name=""/>
                      <p:cNvPicPr>
                        <a:picLocks noChangeArrowheads="1"/>
                      </p:cNvPicPr>
                      <p:nvPr/>
                    </p:nvPicPr>
                    <p:blipFill>
                      <a:blip r:embed="rId5"/>
                      <a:srcRect t="7539" r="972" b="2263"/>
                      <a:stretch>
                        <a:fillRect/>
                      </a:stretch>
                    </p:blipFill>
                    <p:spPr bwMode="auto">
                      <a:xfrm>
                        <a:off x="609600" y="1325173"/>
                        <a:ext cx="5257800" cy="2016125"/>
                      </a:xfrm>
                      <a:prstGeom prst="rect">
                        <a:avLst/>
                      </a:prstGeom>
                      <a:noFill/>
                      <a:ln w="12700">
                        <a:solidFill>
                          <a:schemeClr val="tx1"/>
                        </a:solidFill>
                        <a:miter lim="800000"/>
                        <a:headEnd/>
                        <a:tailEnd/>
                      </a:ln>
                      <a:effectLst>
                        <a:outerShdw blurRad="63500" dist="107763" dir="2700000" algn="ctr" rotWithShape="0">
                          <a:srgbClr val="114FFB">
                            <a:alpha val="74998"/>
                          </a:srgbClr>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Tree>
    <p:extLst>
      <p:ext uri="{BB962C8B-B14F-4D97-AF65-F5344CB8AC3E}">
        <p14:creationId xmlns:p14="http://schemas.microsoft.com/office/powerpoint/2010/main" val="3872292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smtClean="0"/>
              <a:t>Basic Perceptron</a:t>
            </a:r>
            <a:br>
              <a:rPr lang="en-US" sz="4900" dirty="0" smtClean="0"/>
            </a:br>
            <a:r>
              <a:rPr lang="en-US" sz="3600" dirty="0" smtClean="0"/>
              <a:t>(Rosenblatt, 1950</a:t>
            </a:r>
            <a:r>
              <a:rPr lang="en-US" sz="3600" dirty="0" smtClean="0">
                <a:latin typeface="Arial"/>
              </a:rPr>
              <a:t>s</a:t>
            </a:r>
            <a:r>
              <a:rPr lang="en-US" sz="3600" dirty="0" smtClean="0"/>
              <a:t> and early 60</a:t>
            </a:r>
            <a:r>
              <a:rPr lang="en-US" sz="3600" dirty="0" smtClean="0">
                <a:latin typeface="Arial"/>
              </a:rPr>
              <a:t>s)</a:t>
            </a:r>
            <a:endParaRPr lang="en-US" sz="3600" dirty="0"/>
          </a:p>
        </p:txBody>
      </p:sp>
      <p:pic>
        <p:nvPicPr>
          <p:cNvPr id="5" name="Picture 4" descr="perceptron_moj.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38" y="1955800"/>
            <a:ext cx="7781925" cy="2933700"/>
          </a:xfrm>
          <a:prstGeom prst="rect">
            <a:avLst/>
          </a:prstGeom>
        </p:spPr>
      </p:pic>
      <p:graphicFrame>
        <p:nvGraphicFramePr>
          <p:cNvPr id="7" name="Object 21"/>
          <p:cNvGraphicFramePr>
            <a:graphicFrameLocks noChangeAspect="1"/>
          </p:cNvGraphicFramePr>
          <p:nvPr>
            <p:extLst>
              <p:ext uri="{D42A27DB-BD31-4B8C-83A1-F6EECF244321}">
                <p14:modId xmlns:p14="http://schemas.microsoft.com/office/powerpoint/2010/main" val="3482623566"/>
              </p:ext>
            </p:extLst>
          </p:nvPr>
        </p:nvGraphicFramePr>
        <p:xfrm>
          <a:off x="3206231" y="5095971"/>
          <a:ext cx="3064411" cy="1424699"/>
        </p:xfrm>
        <a:graphic>
          <a:graphicData uri="http://schemas.openxmlformats.org/presentationml/2006/ole">
            <mc:AlternateContent xmlns:mc="http://schemas.openxmlformats.org/markup-compatibility/2006">
              <mc:Choice xmlns:v="urn:schemas-microsoft-com:vml" Requires="v">
                <p:oleObj spid="_x0000_s2380" name="Equation" r:id="rId4" imgW="1714500" imgH="800100" progId="Equation.3">
                  <p:embed/>
                </p:oleObj>
              </mc:Choice>
              <mc:Fallback>
                <p:oleObj name="Equation" r:id="rId4" imgW="1714500" imgH="800100" progId="Equation.3">
                  <p:embed/>
                  <p:pic>
                    <p:nvPicPr>
                      <p:cNvPr id="0" name=""/>
                      <p:cNvPicPr>
                        <a:picLocks noChangeAspect="1" noChangeArrowheads="1"/>
                      </p:cNvPicPr>
                      <p:nvPr/>
                    </p:nvPicPr>
                    <p:blipFill>
                      <a:blip r:embed="rId5"/>
                      <a:srcRect/>
                      <a:stretch>
                        <a:fillRect/>
                      </a:stretch>
                    </p:blipFill>
                    <p:spPr bwMode="auto">
                      <a:xfrm>
                        <a:off x="3206231" y="5095971"/>
                        <a:ext cx="3064411" cy="1424699"/>
                      </a:xfrm>
                      <a:prstGeom prst="rect">
                        <a:avLst/>
                      </a:prstGeom>
                      <a:noFill/>
                      <a:ln>
                        <a:noFill/>
                      </a:ln>
                      <a:effectLst/>
                      <a:extLst/>
                    </p:spPr>
                  </p:pic>
                </p:oleObj>
              </mc:Fallback>
            </mc:AlternateContent>
          </a:graphicData>
        </a:graphic>
      </p:graphicFrame>
      <p:cxnSp>
        <p:nvCxnSpPr>
          <p:cNvPr id="9" name="Straight Arrow Connector 8"/>
          <p:cNvCxnSpPr/>
          <p:nvPr/>
        </p:nvCxnSpPr>
        <p:spPr>
          <a:xfrm flipH="1">
            <a:off x="3488970" y="3946398"/>
            <a:ext cx="2895246" cy="1712373"/>
          </a:xfrm>
          <a:prstGeom prst="straightConnector1">
            <a:avLst/>
          </a:prstGeom>
          <a:ln>
            <a:solidFill>
              <a:srgbClr val="FF0000">
                <a:alpha val="42000"/>
              </a:srgb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6570827" y="4296295"/>
            <a:ext cx="1438577" cy="369332"/>
          </a:xfrm>
          <a:prstGeom prst="rect">
            <a:avLst/>
          </a:prstGeom>
          <a:noFill/>
        </p:spPr>
        <p:txBody>
          <a:bodyPr wrap="none" rtlCol="0">
            <a:spAutoFit/>
          </a:bodyPr>
          <a:lstStyle/>
          <a:p>
            <a:r>
              <a:rPr lang="en-US" dirty="0" smtClean="0">
                <a:solidFill>
                  <a:srgbClr val="FF0000"/>
                </a:solidFill>
              </a:rPr>
              <a:t>Step function</a:t>
            </a:r>
            <a:endParaRPr lang="en-US" dirty="0">
              <a:solidFill>
                <a:srgbClr val="FF0000"/>
              </a:solidFill>
            </a:endParaRPr>
          </a:p>
        </p:txBody>
      </p:sp>
    </p:spTree>
    <p:extLst>
      <p:ext uri="{BB962C8B-B14F-4D97-AF65-F5344CB8AC3E}">
        <p14:creationId xmlns:p14="http://schemas.microsoft.com/office/powerpoint/2010/main" val="191688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53" name="Object 9"/>
          <p:cNvGraphicFramePr>
            <a:graphicFrameLocks noGrp="1" noChangeAspect="1"/>
          </p:cNvGraphicFramePr>
          <p:nvPr>
            <p:ph sz="half" idx="2"/>
            <p:extLst>
              <p:ext uri="{D42A27DB-BD31-4B8C-83A1-F6EECF244321}">
                <p14:modId xmlns:p14="http://schemas.microsoft.com/office/powerpoint/2010/main" val="1897138599"/>
              </p:ext>
            </p:extLst>
          </p:nvPr>
        </p:nvGraphicFramePr>
        <p:xfrm>
          <a:off x="4652963" y="3573463"/>
          <a:ext cx="2798762" cy="1222375"/>
        </p:xfrm>
        <a:graphic>
          <a:graphicData uri="http://schemas.openxmlformats.org/presentationml/2006/ole">
            <mc:AlternateContent xmlns:mc="http://schemas.openxmlformats.org/markup-compatibility/2006">
              <mc:Choice xmlns:v="urn:schemas-microsoft-com:vml" Requires="v">
                <p:oleObj spid="_x0000_s3404" name="Equation" r:id="rId4" imgW="1104900" imgH="482600" progId="Equation.3">
                  <p:embed/>
                </p:oleObj>
              </mc:Choice>
              <mc:Fallback>
                <p:oleObj name="Equation" r:id="rId4" imgW="1104900" imgH="482600" progId="Equation.3">
                  <p:embed/>
                  <p:pic>
                    <p:nvPicPr>
                      <p:cNvPr id="0" name=""/>
                      <p:cNvPicPr>
                        <a:picLocks noChangeAspect="1" noChangeArrowheads="1"/>
                      </p:cNvPicPr>
                      <p:nvPr/>
                    </p:nvPicPr>
                    <p:blipFill>
                      <a:blip r:embed="rId5"/>
                      <a:srcRect/>
                      <a:stretch>
                        <a:fillRect/>
                      </a:stretch>
                    </p:blipFill>
                    <p:spPr bwMode="auto">
                      <a:xfrm>
                        <a:off x="4652963" y="3573463"/>
                        <a:ext cx="2798762" cy="122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pSp>
        <p:nvGrpSpPr>
          <p:cNvPr id="10" name="Group 9"/>
          <p:cNvGrpSpPr/>
          <p:nvPr/>
        </p:nvGrpSpPr>
        <p:grpSpPr>
          <a:xfrm>
            <a:off x="455014" y="3812648"/>
            <a:ext cx="2884184" cy="2454275"/>
            <a:chOff x="395288" y="3573463"/>
            <a:chExt cx="2884184" cy="2454275"/>
          </a:xfrm>
        </p:grpSpPr>
        <p:sp>
          <p:nvSpPr>
            <p:cNvPr id="6149" name="Oval 5"/>
            <p:cNvSpPr>
              <a:spLocks noChangeArrowheads="1"/>
            </p:cNvSpPr>
            <p:nvPr/>
          </p:nvSpPr>
          <p:spPr bwMode="auto">
            <a:xfrm>
              <a:off x="1908175" y="4005263"/>
              <a:ext cx="431800" cy="431800"/>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0" name="Line 6"/>
            <p:cNvSpPr>
              <a:spLocks noChangeShapeType="1"/>
            </p:cNvSpPr>
            <p:nvPr/>
          </p:nvSpPr>
          <p:spPr bwMode="auto">
            <a:xfrm flipV="1">
              <a:off x="1258888" y="4437063"/>
              <a:ext cx="720725" cy="86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51" name="Line 7"/>
            <p:cNvSpPr>
              <a:spLocks noChangeShapeType="1"/>
            </p:cNvSpPr>
            <p:nvPr/>
          </p:nvSpPr>
          <p:spPr bwMode="auto">
            <a:xfrm flipV="1">
              <a:off x="2124075" y="4437063"/>
              <a:ext cx="0" cy="86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52" name="Line 8"/>
            <p:cNvSpPr>
              <a:spLocks noChangeShapeType="1"/>
            </p:cNvSpPr>
            <p:nvPr/>
          </p:nvSpPr>
          <p:spPr bwMode="auto">
            <a:xfrm flipH="1" flipV="1">
              <a:off x="2268538" y="4437063"/>
              <a:ext cx="719137" cy="86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55" name="Rectangle 11"/>
            <p:cNvSpPr>
              <a:spLocks noChangeArrowheads="1"/>
            </p:cNvSpPr>
            <p:nvPr/>
          </p:nvSpPr>
          <p:spPr bwMode="auto">
            <a:xfrm>
              <a:off x="1116013" y="5300663"/>
              <a:ext cx="287337"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6" name="Rectangle 12"/>
            <p:cNvSpPr>
              <a:spLocks noChangeArrowheads="1"/>
            </p:cNvSpPr>
            <p:nvPr/>
          </p:nvSpPr>
          <p:spPr bwMode="auto">
            <a:xfrm>
              <a:off x="1981200" y="5300663"/>
              <a:ext cx="287338"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7" name="Rectangle 13"/>
            <p:cNvSpPr>
              <a:spLocks noChangeArrowheads="1"/>
            </p:cNvSpPr>
            <p:nvPr/>
          </p:nvSpPr>
          <p:spPr bwMode="auto">
            <a:xfrm>
              <a:off x="2844800" y="5300663"/>
              <a:ext cx="287338"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8" name="Line 14"/>
            <p:cNvSpPr>
              <a:spLocks noChangeShapeType="1"/>
            </p:cNvSpPr>
            <p:nvPr/>
          </p:nvSpPr>
          <p:spPr bwMode="auto">
            <a:xfrm flipV="1">
              <a:off x="827088" y="4365625"/>
              <a:ext cx="1081087" cy="2873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59" name="Line 15"/>
            <p:cNvSpPr>
              <a:spLocks noChangeShapeType="1"/>
            </p:cNvSpPr>
            <p:nvPr/>
          </p:nvSpPr>
          <p:spPr bwMode="auto">
            <a:xfrm>
              <a:off x="1908175" y="4221163"/>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60" name="Line 16"/>
            <p:cNvSpPr>
              <a:spLocks noChangeShapeType="1"/>
            </p:cNvSpPr>
            <p:nvPr/>
          </p:nvSpPr>
          <p:spPr bwMode="auto">
            <a:xfrm flipV="1">
              <a:off x="2124075" y="3573463"/>
              <a:ext cx="0" cy="431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61" name="Text Box 17"/>
            <p:cNvSpPr txBox="1">
              <a:spLocks noChangeArrowheads="1"/>
            </p:cNvSpPr>
            <p:nvPr/>
          </p:nvSpPr>
          <p:spPr bwMode="auto">
            <a:xfrm>
              <a:off x="1050925" y="56610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x1</a:t>
              </a:r>
            </a:p>
          </p:txBody>
        </p:sp>
        <p:sp>
          <p:nvSpPr>
            <p:cNvPr id="6162" name="Text Box 18"/>
            <p:cNvSpPr txBox="1">
              <a:spLocks noChangeArrowheads="1"/>
            </p:cNvSpPr>
            <p:nvPr/>
          </p:nvSpPr>
          <p:spPr bwMode="auto">
            <a:xfrm>
              <a:off x="1914525" y="56610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x2</a:t>
              </a:r>
            </a:p>
          </p:txBody>
        </p:sp>
        <p:sp>
          <p:nvSpPr>
            <p:cNvPr id="6163" name="Text Box 19"/>
            <p:cNvSpPr txBox="1">
              <a:spLocks noChangeArrowheads="1"/>
            </p:cNvSpPr>
            <p:nvPr/>
          </p:nvSpPr>
          <p:spPr bwMode="auto">
            <a:xfrm>
              <a:off x="2851150" y="56610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x3</a:t>
              </a:r>
            </a:p>
          </p:txBody>
        </p:sp>
        <p:sp>
          <p:nvSpPr>
            <p:cNvPr id="6164" name="Text Box 20"/>
            <p:cNvSpPr txBox="1">
              <a:spLocks noChangeArrowheads="1"/>
            </p:cNvSpPr>
            <p:nvPr/>
          </p:nvSpPr>
          <p:spPr bwMode="auto">
            <a:xfrm>
              <a:off x="395288" y="4502150"/>
              <a:ext cx="3059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t>b</a:t>
              </a:r>
              <a:endParaRPr lang="en-US" dirty="0"/>
            </a:p>
          </p:txBody>
        </p:sp>
        <p:sp>
          <p:nvSpPr>
            <p:cNvPr id="6165" name="Text Box 21"/>
            <p:cNvSpPr txBox="1">
              <a:spLocks noChangeArrowheads="1"/>
            </p:cNvSpPr>
            <p:nvPr/>
          </p:nvSpPr>
          <p:spPr bwMode="auto">
            <a:xfrm>
              <a:off x="2224088" y="35734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y</a:t>
              </a:r>
            </a:p>
          </p:txBody>
        </p:sp>
        <p:sp>
          <p:nvSpPr>
            <p:cNvPr id="5" name="TextBox 4"/>
            <p:cNvSpPr txBox="1"/>
            <p:nvPr/>
          </p:nvSpPr>
          <p:spPr>
            <a:xfrm>
              <a:off x="1044727" y="4724400"/>
              <a:ext cx="428322" cy="369332"/>
            </a:xfrm>
            <a:prstGeom prst="rect">
              <a:avLst/>
            </a:prstGeom>
            <a:noFill/>
          </p:spPr>
          <p:txBody>
            <a:bodyPr wrap="none" rtlCol="0">
              <a:spAutoFit/>
            </a:bodyPr>
            <a:lstStyle/>
            <a:p>
              <a:r>
                <a:rPr lang="en-US" dirty="0" smtClean="0"/>
                <a:t>w</a:t>
              </a:r>
              <a:r>
                <a:rPr lang="en-US" baseline="-25000" dirty="0" smtClean="0"/>
                <a:t>1</a:t>
              </a:r>
              <a:endParaRPr lang="en-US" dirty="0"/>
            </a:p>
          </p:txBody>
        </p:sp>
        <p:sp>
          <p:nvSpPr>
            <p:cNvPr id="6" name="TextBox 5"/>
            <p:cNvSpPr txBox="1"/>
            <p:nvPr/>
          </p:nvSpPr>
          <p:spPr>
            <a:xfrm>
              <a:off x="2851150" y="4724400"/>
              <a:ext cx="428322" cy="369332"/>
            </a:xfrm>
            <a:prstGeom prst="rect">
              <a:avLst/>
            </a:prstGeom>
            <a:noFill/>
          </p:spPr>
          <p:txBody>
            <a:bodyPr wrap="none" rtlCol="0">
              <a:spAutoFit/>
            </a:bodyPr>
            <a:lstStyle/>
            <a:p>
              <a:r>
                <a:rPr lang="en-US" dirty="0" smtClean="0"/>
                <a:t>w</a:t>
              </a:r>
              <a:r>
                <a:rPr lang="en-US" baseline="-25000" dirty="0" smtClean="0"/>
                <a:t>3</a:t>
              </a:r>
              <a:endParaRPr lang="en-US" dirty="0"/>
            </a:p>
          </p:txBody>
        </p:sp>
        <p:sp>
          <p:nvSpPr>
            <p:cNvPr id="7" name="TextBox 6"/>
            <p:cNvSpPr txBox="1"/>
            <p:nvPr/>
          </p:nvSpPr>
          <p:spPr>
            <a:xfrm>
              <a:off x="2224088" y="4724400"/>
              <a:ext cx="428322" cy="369332"/>
            </a:xfrm>
            <a:prstGeom prst="rect">
              <a:avLst/>
            </a:prstGeom>
            <a:noFill/>
          </p:spPr>
          <p:txBody>
            <a:bodyPr wrap="none" rtlCol="0">
              <a:spAutoFit/>
            </a:bodyPr>
            <a:lstStyle/>
            <a:p>
              <a:r>
                <a:rPr lang="en-US" dirty="0" smtClean="0"/>
                <a:t>w</a:t>
              </a:r>
              <a:r>
                <a:rPr lang="en-US" baseline="-25000" dirty="0" smtClean="0"/>
                <a:t>2</a:t>
              </a:r>
              <a:endParaRPr lang="en-US" dirty="0"/>
            </a:p>
          </p:txBody>
        </p:sp>
      </p:grpSp>
      <p:sp>
        <p:nvSpPr>
          <p:cNvPr id="6146" name="Rectangle 2"/>
          <p:cNvSpPr>
            <a:spLocks noGrp="1" noChangeArrowheads="1"/>
          </p:cNvSpPr>
          <p:nvPr>
            <p:ph type="title"/>
          </p:nvPr>
        </p:nvSpPr>
        <p:spPr>
          <a:xfrm>
            <a:off x="457200" y="206321"/>
            <a:ext cx="8229600" cy="1371600"/>
          </a:xfrm>
        </p:spPr>
        <p:txBody>
          <a:bodyPr>
            <a:normAutofit/>
          </a:bodyPr>
          <a:lstStyle/>
          <a:p>
            <a:r>
              <a:rPr lang="en-US" dirty="0" smtClean="0"/>
              <a:t>What is an Artificial Neuron?</a:t>
            </a:r>
            <a:endParaRPr lang="en-US" dirty="0"/>
          </a:p>
        </p:txBody>
      </p:sp>
      <p:sp>
        <p:nvSpPr>
          <p:cNvPr id="6147" name="Rectangle 3"/>
          <p:cNvSpPr>
            <a:spLocks noGrp="1" noChangeArrowheads="1"/>
          </p:cNvSpPr>
          <p:nvPr>
            <p:ph type="body" sz="half" idx="1"/>
          </p:nvPr>
        </p:nvSpPr>
        <p:spPr>
          <a:xfrm>
            <a:off x="457200" y="1981200"/>
            <a:ext cx="8002588" cy="1376363"/>
          </a:xfrm>
        </p:spPr>
        <p:txBody>
          <a:bodyPr>
            <a:normAutofit fontScale="92500" lnSpcReduction="10000"/>
          </a:bodyPr>
          <a:lstStyle/>
          <a:p>
            <a:r>
              <a:rPr lang="en-US" dirty="0" smtClean="0"/>
              <a:t>An Artificial Neuron (AN) is a non-linear parameterized </a:t>
            </a:r>
            <a:r>
              <a:rPr lang="en-US" dirty="0"/>
              <a:t>function with restricted output range</a:t>
            </a:r>
          </a:p>
          <a:p>
            <a:pPr>
              <a:buFont typeface="Wingdings" charset="0"/>
              <a:buNone/>
            </a:pPr>
            <a:endParaRPr lang="en-US" sz="2800" dirty="0"/>
          </a:p>
          <a:p>
            <a:pPr>
              <a:buFont typeface="Wingdings" charset="0"/>
              <a:buNone/>
            </a:pPr>
            <a:endParaRPr lang="en-US" sz="2800" dirty="0"/>
          </a:p>
          <a:p>
            <a:endParaRPr lang="en-US" sz="2800" dirty="0"/>
          </a:p>
        </p:txBody>
      </p:sp>
      <p:pic>
        <p:nvPicPr>
          <p:cNvPr id="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7036" y="5181114"/>
            <a:ext cx="3609420" cy="1529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2" name="Group 11"/>
          <p:cNvGrpSpPr/>
          <p:nvPr/>
        </p:nvGrpSpPr>
        <p:grpSpPr>
          <a:xfrm>
            <a:off x="4149303" y="3095625"/>
            <a:ext cx="1942284" cy="1341438"/>
            <a:chOff x="4149303" y="3095625"/>
            <a:chExt cx="1942284" cy="1341438"/>
          </a:xfrm>
        </p:grpSpPr>
        <p:sp>
          <p:nvSpPr>
            <p:cNvPr id="3" name="Rectangle 2"/>
            <p:cNvSpPr/>
            <p:nvPr/>
          </p:nvSpPr>
          <p:spPr>
            <a:xfrm>
              <a:off x="5120445" y="3940175"/>
              <a:ext cx="517363" cy="496888"/>
            </a:xfrm>
            <a:prstGeom prst="rect">
              <a:avLst/>
            </a:prstGeom>
            <a:solidFill>
              <a:srgbClr val="008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4149303" y="3095625"/>
              <a:ext cx="1942284" cy="369332"/>
            </a:xfrm>
            <a:prstGeom prst="rect">
              <a:avLst/>
            </a:prstGeom>
            <a:noFill/>
          </p:spPr>
          <p:txBody>
            <a:bodyPr wrap="none" rtlCol="0">
              <a:spAutoFit/>
            </a:bodyPr>
            <a:lstStyle/>
            <a:p>
              <a:r>
                <a:rPr lang="en-US" dirty="0"/>
                <a:t>a</a:t>
              </a:r>
              <a:r>
                <a:rPr lang="en-US" dirty="0" smtClean="0"/>
                <a:t>ctivation function</a:t>
              </a:r>
              <a:endParaRPr lang="en-US" dirty="0"/>
            </a:p>
          </p:txBody>
        </p:sp>
        <p:cxnSp>
          <p:nvCxnSpPr>
            <p:cNvPr id="11" name="Straight Arrow Connector 10"/>
            <p:cNvCxnSpPr/>
            <p:nvPr/>
          </p:nvCxnSpPr>
          <p:spPr>
            <a:xfrm>
              <a:off x="5120445" y="3464957"/>
              <a:ext cx="150055" cy="34769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87087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1026"/>
          <p:cNvSpPr>
            <a:spLocks noGrp="1" noChangeArrowheads="1"/>
          </p:cNvSpPr>
          <p:nvPr>
            <p:ph type="title" sz="quarter"/>
          </p:nvPr>
        </p:nvSpPr>
        <p:spPr>
          <a:xfrm>
            <a:off x="346075" y="60325"/>
            <a:ext cx="8229600" cy="1371600"/>
          </a:xfrm>
        </p:spPr>
        <p:txBody>
          <a:bodyPr>
            <a:normAutofit/>
          </a:bodyPr>
          <a:lstStyle/>
          <a:p>
            <a:r>
              <a:rPr lang="en-US" dirty="0" smtClean="0"/>
              <a:t>What does </a:t>
            </a:r>
            <a:r>
              <a:rPr lang="en-US" i="1" dirty="0"/>
              <a:t>g</a:t>
            </a:r>
            <a:r>
              <a:rPr lang="en-US" i="1" dirty="0" smtClean="0"/>
              <a:t>(.)</a:t>
            </a:r>
            <a:r>
              <a:rPr lang="en-US" dirty="0" smtClean="0"/>
              <a:t> look like?</a:t>
            </a:r>
            <a:br>
              <a:rPr lang="en-US" dirty="0" smtClean="0"/>
            </a:br>
            <a:r>
              <a:rPr lang="en-US" sz="3200" dirty="0" smtClean="0"/>
              <a:t>(</a:t>
            </a:r>
            <a:r>
              <a:rPr lang="en-US" sz="3200" dirty="0"/>
              <a:t>a</a:t>
            </a:r>
            <a:r>
              <a:rPr lang="en-US" sz="3200" dirty="0" smtClean="0"/>
              <a:t>ctivation functions)</a:t>
            </a:r>
            <a:endParaRPr lang="en-US" sz="3200" dirty="0"/>
          </a:p>
        </p:txBody>
      </p:sp>
      <p:grpSp>
        <p:nvGrpSpPr>
          <p:cNvPr id="9" name="Group 8"/>
          <p:cNvGrpSpPr/>
          <p:nvPr/>
        </p:nvGrpSpPr>
        <p:grpSpPr>
          <a:xfrm>
            <a:off x="1246188" y="1931988"/>
            <a:ext cx="7476576" cy="1576388"/>
            <a:chOff x="1246188" y="1931988"/>
            <a:chExt cx="7476576" cy="1576388"/>
          </a:xfrm>
        </p:grpSpPr>
        <p:grpSp>
          <p:nvGrpSpPr>
            <p:cNvPr id="2" name="Group 1"/>
            <p:cNvGrpSpPr/>
            <p:nvPr/>
          </p:nvGrpSpPr>
          <p:grpSpPr>
            <a:xfrm>
              <a:off x="1246188" y="1931988"/>
              <a:ext cx="3476625" cy="1576388"/>
              <a:chOff x="1246188" y="1565275"/>
              <a:chExt cx="3476625" cy="1576388"/>
            </a:xfrm>
          </p:grpSpPr>
          <p:pic>
            <p:nvPicPr>
              <p:cNvPr id="272395" name="Picture 1035"/>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1246188" y="1565275"/>
                <a:ext cx="2101850" cy="1576388"/>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272404" name="Text Box 1044"/>
              <p:cNvSpPr txBox="1">
                <a:spLocks noChangeArrowheads="1"/>
              </p:cNvSpPr>
              <p:nvPr/>
            </p:nvSpPr>
            <p:spPr bwMode="auto">
              <a:xfrm>
                <a:off x="3903663" y="1865313"/>
                <a:ext cx="819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Linear</a:t>
                </a:r>
              </a:p>
            </p:txBody>
          </p:sp>
          <p:graphicFrame>
            <p:nvGraphicFramePr>
              <p:cNvPr id="272407" name="Object 1047"/>
              <p:cNvGraphicFramePr>
                <a:graphicFrameLocks noGrp="1" noChangeAspect="1"/>
              </p:cNvGraphicFramePr>
              <p:nvPr>
                <p:ph sz="quarter" idx="2"/>
                <p:extLst>
                  <p:ext uri="{D42A27DB-BD31-4B8C-83A1-F6EECF244321}">
                    <p14:modId xmlns:p14="http://schemas.microsoft.com/office/powerpoint/2010/main" val="2184632455"/>
                  </p:ext>
                </p:extLst>
              </p:nvPr>
            </p:nvGraphicFramePr>
            <p:xfrm>
              <a:off x="3995738" y="2322513"/>
              <a:ext cx="720725" cy="322262"/>
            </p:xfrm>
            <a:graphic>
              <a:graphicData uri="http://schemas.openxmlformats.org/presentationml/2006/ole">
                <mc:AlternateContent xmlns:mc="http://schemas.openxmlformats.org/markup-compatibility/2006">
                  <mc:Choice xmlns:v="urn:schemas-microsoft-com:vml" Requires="v">
                    <p:oleObj spid="_x0000_s5864" name="Equation" r:id="rId5" imgW="368280" imgH="164880" progId="Equation.3">
                      <p:embed/>
                    </p:oleObj>
                  </mc:Choice>
                  <mc:Fallback>
                    <p:oleObj name="Equation" r:id="rId5" imgW="36828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2322513"/>
                            <a:ext cx="720725"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pSp>
        <p:sp>
          <p:nvSpPr>
            <p:cNvPr id="6" name="TextBox 5"/>
            <p:cNvSpPr txBox="1"/>
            <p:nvPr/>
          </p:nvSpPr>
          <p:spPr>
            <a:xfrm>
              <a:off x="6731000" y="2535516"/>
              <a:ext cx="1991764" cy="369332"/>
            </a:xfrm>
            <a:prstGeom prst="rect">
              <a:avLst/>
            </a:prstGeom>
            <a:noFill/>
          </p:spPr>
          <p:txBody>
            <a:bodyPr wrap="none" rtlCol="0">
              <a:spAutoFit/>
            </a:bodyPr>
            <a:lstStyle/>
            <a:p>
              <a:r>
                <a:rPr lang="en-US" dirty="0" smtClean="0"/>
                <a:t>No input squashing</a:t>
              </a:r>
              <a:endParaRPr lang="en-US" dirty="0"/>
            </a:p>
          </p:txBody>
        </p:sp>
      </p:grpSp>
      <p:grpSp>
        <p:nvGrpSpPr>
          <p:cNvPr id="10" name="Group 9"/>
          <p:cNvGrpSpPr/>
          <p:nvPr/>
        </p:nvGrpSpPr>
        <p:grpSpPr>
          <a:xfrm>
            <a:off x="1258888" y="3548063"/>
            <a:ext cx="7784652" cy="1543050"/>
            <a:chOff x="1258888" y="3548063"/>
            <a:chExt cx="7784652" cy="1543050"/>
          </a:xfrm>
        </p:grpSpPr>
        <p:grpSp>
          <p:nvGrpSpPr>
            <p:cNvPr id="3" name="Group 2"/>
            <p:cNvGrpSpPr/>
            <p:nvPr/>
          </p:nvGrpSpPr>
          <p:grpSpPr>
            <a:xfrm>
              <a:off x="1258888" y="3548063"/>
              <a:ext cx="4456112" cy="1543050"/>
              <a:chOff x="1258888" y="3181350"/>
              <a:chExt cx="4456112" cy="1543050"/>
            </a:xfrm>
          </p:grpSpPr>
          <p:pic>
            <p:nvPicPr>
              <p:cNvPr id="272401" name="Picture 1041"/>
              <p:cNvPicPr>
                <a:picLocks noGrp="1" noChangeAspect="1" noChangeArrowheads="1"/>
              </p:cNvPicPr>
              <p:nvPr>
                <p:ph sz="quarter" idx="4"/>
              </p:nvPr>
            </p:nvPicPr>
            <p:blipFill>
              <a:blip r:embed="rId7">
                <a:extLst>
                  <a:ext uri="{28A0092B-C50C-407E-A947-70E740481C1C}">
                    <a14:useLocalDpi xmlns:a14="http://schemas.microsoft.com/office/drawing/2010/main" val="0"/>
                  </a:ext>
                </a:extLst>
              </a:blip>
              <a:srcRect/>
              <a:stretch>
                <a:fillRect/>
              </a:stretch>
            </p:blipFill>
            <p:spPr>
              <a:xfrm>
                <a:off x="1258888" y="3181350"/>
                <a:ext cx="2058987" cy="1543050"/>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272405" name="Text Box 1045"/>
              <p:cNvSpPr txBox="1">
                <a:spLocks noChangeArrowheads="1"/>
              </p:cNvSpPr>
              <p:nvPr/>
            </p:nvSpPr>
            <p:spPr bwMode="auto">
              <a:xfrm>
                <a:off x="3924300" y="3429000"/>
                <a:ext cx="958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Logistic</a:t>
                </a:r>
              </a:p>
            </p:txBody>
          </p:sp>
          <p:graphicFrame>
            <p:nvGraphicFramePr>
              <p:cNvPr id="272409" name="Object 1049"/>
              <p:cNvGraphicFramePr>
                <a:graphicFrameLocks noChangeAspect="1"/>
              </p:cNvGraphicFramePr>
              <p:nvPr>
                <p:extLst>
                  <p:ext uri="{D42A27DB-BD31-4B8C-83A1-F6EECF244321}">
                    <p14:modId xmlns:p14="http://schemas.microsoft.com/office/powerpoint/2010/main" val="3171255234"/>
                  </p:ext>
                </p:extLst>
              </p:nvPr>
            </p:nvGraphicFramePr>
            <p:xfrm>
              <a:off x="3924300" y="3644900"/>
              <a:ext cx="1790700" cy="757238"/>
            </p:xfrm>
            <a:graphic>
              <a:graphicData uri="http://schemas.openxmlformats.org/presentationml/2006/ole">
                <mc:AlternateContent xmlns:mc="http://schemas.openxmlformats.org/markup-compatibility/2006">
                  <mc:Choice xmlns:v="urn:schemas-microsoft-com:vml" Requires="v">
                    <p:oleObj spid="_x0000_s5865" name="Equation" r:id="rId8" imgW="990360" imgH="419040" progId="Equation.3">
                      <p:embed/>
                    </p:oleObj>
                  </mc:Choice>
                  <mc:Fallback>
                    <p:oleObj name="Equation" r:id="rId8" imgW="99036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4300" y="3644900"/>
                            <a:ext cx="1790700" cy="75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7" name="TextBox 6"/>
            <p:cNvSpPr txBox="1"/>
            <p:nvPr/>
          </p:nvSpPr>
          <p:spPr>
            <a:xfrm>
              <a:off x="6731000" y="4134922"/>
              <a:ext cx="2312540" cy="369332"/>
            </a:xfrm>
            <a:prstGeom prst="rect">
              <a:avLst/>
            </a:prstGeom>
            <a:noFill/>
          </p:spPr>
          <p:txBody>
            <a:bodyPr wrap="none" rtlCol="0">
              <a:spAutoFit/>
            </a:bodyPr>
            <a:lstStyle/>
            <a:p>
              <a:r>
                <a:rPr lang="en-US" dirty="0" smtClean="0"/>
                <a:t>Squash input into [0,1]</a:t>
              </a:r>
              <a:endParaRPr lang="en-US" dirty="0"/>
            </a:p>
          </p:txBody>
        </p:sp>
      </p:grpSp>
      <p:grpSp>
        <p:nvGrpSpPr>
          <p:cNvPr id="11" name="Group 10"/>
          <p:cNvGrpSpPr/>
          <p:nvPr/>
        </p:nvGrpSpPr>
        <p:grpSpPr>
          <a:xfrm>
            <a:off x="1187450" y="5249863"/>
            <a:ext cx="7926759" cy="1641475"/>
            <a:chOff x="1187450" y="5249863"/>
            <a:chExt cx="7926759" cy="1641475"/>
          </a:xfrm>
        </p:grpSpPr>
        <p:grpSp>
          <p:nvGrpSpPr>
            <p:cNvPr id="4" name="Group 3"/>
            <p:cNvGrpSpPr/>
            <p:nvPr/>
          </p:nvGrpSpPr>
          <p:grpSpPr>
            <a:xfrm>
              <a:off x="1187450" y="5249863"/>
              <a:ext cx="5137150" cy="1641475"/>
              <a:chOff x="1187450" y="4883150"/>
              <a:chExt cx="5137150" cy="1641475"/>
            </a:xfrm>
          </p:grpSpPr>
          <p:pic>
            <p:nvPicPr>
              <p:cNvPr id="272399" name="Picture 1039"/>
              <p:cNvPicPr>
                <a:picLocks noGrp="1" noChangeAspect="1" noChangeArrowheads="1"/>
              </p:cNvPicPr>
              <p:nvPr>
                <p:ph sz="quarter" idx="3"/>
              </p:nvPr>
            </p:nvPicPr>
            <p:blipFill>
              <a:blip r:embed="rId10">
                <a:extLst>
                  <a:ext uri="{28A0092B-C50C-407E-A947-70E740481C1C}">
                    <a14:useLocalDpi xmlns:a14="http://schemas.microsoft.com/office/drawing/2010/main" val="0"/>
                  </a:ext>
                </a:extLst>
              </a:blip>
              <a:srcRect/>
              <a:stretch>
                <a:fillRect/>
              </a:stretch>
            </p:blipFill>
            <p:spPr>
              <a:xfrm>
                <a:off x="1187450" y="4883150"/>
                <a:ext cx="2187575" cy="1641475"/>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272406" name="Text Box 1046"/>
              <p:cNvSpPr txBox="1">
                <a:spLocks noChangeArrowheads="1"/>
              </p:cNvSpPr>
              <p:nvPr/>
            </p:nvSpPr>
            <p:spPr bwMode="auto">
              <a:xfrm>
                <a:off x="3995738" y="5006975"/>
                <a:ext cx="208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Hyperbolic tangent</a:t>
                </a:r>
              </a:p>
            </p:txBody>
          </p:sp>
          <p:graphicFrame>
            <p:nvGraphicFramePr>
              <p:cNvPr id="272410" name="Object 1050"/>
              <p:cNvGraphicFramePr>
                <a:graphicFrameLocks noChangeAspect="1"/>
              </p:cNvGraphicFramePr>
              <p:nvPr>
                <p:extLst>
                  <p:ext uri="{D42A27DB-BD31-4B8C-83A1-F6EECF244321}">
                    <p14:modId xmlns:p14="http://schemas.microsoft.com/office/powerpoint/2010/main" val="3119126353"/>
                  </p:ext>
                </p:extLst>
              </p:nvPr>
            </p:nvGraphicFramePr>
            <p:xfrm>
              <a:off x="3995738" y="5445125"/>
              <a:ext cx="2328862" cy="725488"/>
            </p:xfrm>
            <a:graphic>
              <a:graphicData uri="http://schemas.openxmlformats.org/presentationml/2006/ole">
                <mc:AlternateContent xmlns:mc="http://schemas.openxmlformats.org/markup-compatibility/2006">
                  <mc:Choice xmlns:v="urn:schemas-microsoft-com:vml" Requires="v">
                    <p:oleObj spid="_x0000_s5866" name="Equation" r:id="rId11" imgW="1346040" imgH="419040" progId="Equation.3">
                      <p:embed/>
                    </p:oleObj>
                  </mc:Choice>
                  <mc:Fallback>
                    <p:oleObj name="Equation" r:id="rId11" imgW="134604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5738" y="5445125"/>
                            <a:ext cx="2328862" cy="725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8" name="TextBox 7"/>
            <p:cNvSpPr txBox="1"/>
            <p:nvPr/>
          </p:nvSpPr>
          <p:spPr>
            <a:xfrm>
              <a:off x="6731000" y="5885934"/>
              <a:ext cx="2383209" cy="369332"/>
            </a:xfrm>
            <a:prstGeom prst="rect">
              <a:avLst/>
            </a:prstGeom>
            <a:noFill/>
          </p:spPr>
          <p:txBody>
            <a:bodyPr wrap="none" rtlCol="0">
              <a:spAutoFit/>
            </a:bodyPr>
            <a:lstStyle/>
            <a:p>
              <a:r>
                <a:rPr lang="en-US" dirty="0" smtClean="0"/>
                <a:t>Squash input into [-1,1]</a:t>
              </a:r>
              <a:endParaRPr lang="en-US" dirty="0"/>
            </a:p>
          </p:txBody>
        </p:sp>
      </p:grpSp>
    </p:spTree>
    <p:extLst>
      <p:ext uri="{BB962C8B-B14F-4D97-AF65-F5344CB8AC3E}">
        <p14:creationId xmlns:p14="http://schemas.microsoft.com/office/powerpoint/2010/main" val="29044807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fontScale="90000"/>
          </a:bodyPr>
          <a:lstStyle/>
          <a:p>
            <a:r>
              <a:rPr lang="en-US" dirty="0" smtClean="0"/>
              <a:t>Ok then, what is a Neural Network?</a:t>
            </a:r>
            <a:endParaRPr lang="en-US" dirty="0"/>
          </a:p>
        </p:txBody>
      </p:sp>
      <p:sp>
        <p:nvSpPr>
          <p:cNvPr id="9219" name="Rectangle 3"/>
          <p:cNvSpPr>
            <a:spLocks noGrp="1" noChangeArrowheads="1"/>
          </p:cNvSpPr>
          <p:nvPr>
            <p:ph type="body" idx="1"/>
          </p:nvPr>
        </p:nvSpPr>
        <p:spPr>
          <a:xfrm>
            <a:off x="179705" y="1587704"/>
            <a:ext cx="8784591" cy="4964633"/>
          </a:xfrm>
        </p:spPr>
        <p:txBody>
          <a:bodyPr>
            <a:normAutofit fontScale="92500" lnSpcReduction="10000"/>
          </a:bodyPr>
          <a:lstStyle/>
          <a:p>
            <a:pPr marL="609600" indent="-609600">
              <a:lnSpc>
                <a:spcPct val="90000"/>
              </a:lnSpc>
            </a:pPr>
            <a:r>
              <a:rPr lang="en-US" sz="2400" dirty="0" smtClean="0"/>
              <a:t>An Artificial Neural Network (ANN) is mathematical </a:t>
            </a:r>
            <a:r>
              <a:rPr lang="en-US" sz="2400" dirty="0"/>
              <a:t>model </a:t>
            </a:r>
            <a:r>
              <a:rPr lang="en-US" sz="2400" dirty="0" smtClean="0"/>
              <a:t>designed to </a:t>
            </a:r>
            <a:r>
              <a:rPr lang="en-US" sz="2400" dirty="0"/>
              <a:t>solve engineering problems</a:t>
            </a:r>
          </a:p>
          <a:p>
            <a:pPr marL="990600" lvl="1" indent="-533400">
              <a:lnSpc>
                <a:spcPct val="90000"/>
              </a:lnSpc>
            </a:pPr>
            <a:r>
              <a:rPr lang="en-US" sz="2000" dirty="0"/>
              <a:t>Group of highly connected neurons to realize compositions of </a:t>
            </a:r>
            <a:r>
              <a:rPr lang="en-US" sz="2000" dirty="0" smtClean="0"/>
              <a:t>non-linear functions</a:t>
            </a:r>
          </a:p>
          <a:p>
            <a:pPr marL="990600" lvl="1" indent="-533400">
              <a:lnSpc>
                <a:spcPct val="90000"/>
              </a:lnSpc>
            </a:pPr>
            <a:endParaRPr lang="en-US" sz="2000" dirty="0"/>
          </a:p>
          <a:p>
            <a:pPr marL="609600" indent="-609600">
              <a:lnSpc>
                <a:spcPct val="90000"/>
              </a:lnSpc>
            </a:pPr>
            <a:r>
              <a:rPr lang="en-US" sz="2400" dirty="0" smtClean="0"/>
              <a:t>Major types of Tasks</a:t>
            </a:r>
            <a:endParaRPr lang="en-US" sz="2400" dirty="0"/>
          </a:p>
          <a:p>
            <a:pPr marL="990600" lvl="1" indent="-533400">
              <a:lnSpc>
                <a:spcPct val="90000"/>
              </a:lnSpc>
            </a:pPr>
            <a:r>
              <a:rPr lang="en-US" sz="2000" dirty="0" smtClean="0"/>
              <a:t>Classification: Automatically assigning a label to a pattern </a:t>
            </a:r>
          </a:p>
          <a:p>
            <a:pPr marL="1390650" lvl="2" indent="-533400">
              <a:lnSpc>
                <a:spcPct val="90000"/>
              </a:lnSpc>
            </a:pPr>
            <a:r>
              <a:rPr lang="en-US" sz="1600" dirty="0" smtClean="0"/>
              <a:t>Can think about this as the case where you have </a:t>
            </a:r>
            <a:r>
              <a:rPr lang="en-US" sz="1600" i="1" dirty="0" smtClean="0"/>
              <a:t>discrete</a:t>
            </a:r>
            <a:r>
              <a:rPr lang="en-US" sz="1600" dirty="0" smtClean="0"/>
              <a:t> labels</a:t>
            </a:r>
            <a:endParaRPr lang="en-US" sz="1600" dirty="0"/>
          </a:p>
          <a:p>
            <a:pPr marL="990600" lvl="1" indent="-533400">
              <a:lnSpc>
                <a:spcPct val="90000"/>
              </a:lnSpc>
            </a:pPr>
            <a:r>
              <a:rPr lang="en-US" sz="2000" dirty="0" smtClean="0"/>
              <a:t>Regression: Predicting the output values for some function</a:t>
            </a:r>
          </a:p>
          <a:p>
            <a:pPr marL="1390650" lvl="2" indent="-533400">
              <a:lnSpc>
                <a:spcPct val="90000"/>
              </a:lnSpc>
            </a:pPr>
            <a:r>
              <a:rPr lang="en-US" sz="1600" dirty="0" smtClean="0"/>
              <a:t> Can think about this as the case where you have </a:t>
            </a:r>
            <a:r>
              <a:rPr lang="en-US" sz="1600" i="1" dirty="0" smtClean="0"/>
              <a:t>continuous</a:t>
            </a:r>
            <a:r>
              <a:rPr lang="en-US" sz="1600" dirty="0" smtClean="0"/>
              <a:t> labels</a:t>
            </a:r>
            <a:endParaRPr lang="en-US" sz="1600" dirty="0"/>
          </a:p>
          <a:p>
            <a:pPr marL="990600" lvl="1" indent="-533400">
              <a:lnSpc>
                <a:spcPct val="90000"/>
              </a:lnSpc>
            </a:pPr>
            <a:r>
              <a:rPr lang="en-US" sz="2000" dirty="0" smtClean="0"/>
              <a:t>Generalization</a:t>
            </a:r>
            <a:r>
              <a:rPr lang="en-US" sz="2000" dirty="0"/>
              <a:t>: Extracting a model from example </a:t>
            </a:r>
            <a:r>
              <a:rPr lang="en-US" sz="2000" dirty="0" smtClean="0"/>
              <a:t>data</a:t>
            </a:r>
          </a:p>
          <a:p>
            <a:pPr marL="990600" lvl="1" indent="-533400">
              <a:lnSpc>
                <a:spcPct val="90000"/>
              </a:lnSpc>
            </a:pPr>
            <a:endParaRPr lang="en-US" sz="2000" dirty="0"/>
          </a:p>
          <a:p>
            <a:pPr marL="609600" indent="-609600">
              <a:lnSpc>
                <a:spcPct val="90000"/>
              </a:lnSpc>
            </a:pPr>
            <a:r>
              <a:rPr lang="en-US" sz="2400" dirty="0"/>
              <a:t>2 types of networks</a:t>
            </a:r>
          </a:p>
          <a:p>
            <a:pPr marL="990600" lvl="1" indent="-533400">
              <a:lnSpc>
                <a:spcPct val="90000"/>
              </a:lnSpc>
            </a:pPr>
            <a:r>
              <a:rPr lang="en-US" sz="2000" dirty="0"/>
              <a:t>Feed forward Neural Networks</a:t>
            </a:r>
          </a:p>
          <a:p>
            <a:pPr marL="990600" lvl="1" indent="-533400">
              <a:lnSpc>
                <a:spcPct val="90000"/>
              </a:lnSpc>
            </a:pPr>
            <a:r>
              <a:rPr lang="en-US" sz="2000" dirty="0">
                <a:solidFill>
                  <a:schemeClr val="bg1">
                    <a:lumMod val="50000"/>
                  </a:schemeClr>
                </a:solidFill>
              </a:rPr>
              <a:t>Recurrent Neural </a:t>
            </a:r>
            <a:r>
              <a:rPr lang="en-US" sz="2000" dirty="0" smtClean="0">
                <a:solidFill>
                  <a:schemeClr val="bg1">
                    <a:lumMod val="50000"/>
                  </a:schemeClr>
                </a:solidFill>
              </a:rPr>
              <a:t>Networks (can have loops)</a:t>
            </a:r>
          </a:p>
          <a:p>
            <a:pPr marL="1390650" lvl="2" indent="-533400">
              <a:lnSpc>
                <a:spcPct val="90000"/>
              </a:lnSpc>
            </a:pPr>
            <a:r>
              <a:rPr lang="en-US" sz="1600" dirty="0" smtClean="0">
                <a:solidFill>
                  <a:schemeClr val="bg1">
                    <a:lumMod val="50000"/>
                  </a:schemeClr>
                </a:solidFill>
              </a:rPr>
              <a:t>Can be generative</a:t>
            </a:r>
          </a:p>
        </p:txBody>
      </p:sp>
    </p:spTree>
    <p:extLst>
      <p:ext uri="{BB962C8B-B14F-4D97-AF65-F5344CB8AC3E}">
        <p14:creationId xmlns:p14="http://schemas.microsoft.com/office/powerpoint/2010/main" val="20344800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219">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219">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21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026"/>
          <p:cNvSpPr>
            <a:spLocks noGrp="1" noChangeArrowheads="1"/>
          </p:cNvSpPr>
          <p:nvPr>
            <p:ph type="title"/>
          </p:nvPr>
        </p:nvSpPr>
        <p:spPr>
          <a:xfrm>
            <a:off x="457200" y="133518"/>
            <a:ext cx="8229600" cy="1143000"/>
          </a:xfrm>
        </p:spPr>
        <p:txBody>
          <a:bodyPr/>
          <a:lstStyle/>
          <a:p>
            <a:r>
              <a:rPr lang="en-US" dirty="0"/>
              <a:t>Feed Forward Neural Networks</a:t>
            </a:r>
          </a:p>
        </p:txBody>
      </p:sp>
      <p:sp>
        <p:nvSpPr>
          <p:cNvPr id="205870" name="Rectangle 1070"/>
          <p:cNvSpPr>
            <a:spLocks noGrp="1" noChangeArrowheads="1"/>
          </p:cNvSpPr>
          <p:nvPr>
            <p:ph type="body" sz="half" idx="2"/>
          </p:nvPr>
        </p:nvSpPr>
        <p:spPr>
          <a:xfrm>
            <a:off x="4961753" y="2133601"/>
            <a:ext cx="4038600" cy="4638466"/>
          </a:xfrm>
          <a:noFill/>
          <a:extLst>
            <a:ext uri="{909E8E84-426E-40dd-AFC4-6F175D3DCCD1}">
              <a14:hiddenFill xmlns:a14="http://schemas.microsoft.com/office/drawing/2010/main">
                <a:solidFill>
                  <a:srgbClr val="FF3300"/>
                </a:solidFill>
              </a14:hiddenFill>
            </a:ext>
          </a:extLst>
        </p:spPr>
        <p:txBody>
          <a:bodyPr>
            <a:normAutofit fontScale="85000" lnSpcReduction="20000"/>
          </a:bodyPr>
          <a:lstStyle/>
          <a:p>
            <a:pPr>
              <a:lnSpc>
                <a:spcPct val="90000"/>
              </a:lnSpc>
            </a:pPr>
            <a:r>
              <a:rPr lang="en-US" sz="2400" dirty="0"/>
              <a:t>The information is propagated from the inputs to the </a:t>
            </a:r>
            <a:r>
              <a:rPr lang="en-US" sz="2400" dirty="0" smtClean="0"/>
              <a:t>outputs</a:t>
            </a:r>
          </a:p>
          <a:p>
            <a:pPr lvl="1">
              <a:lnSpc>
                <a:spcPct val="90000"/>
              </a:lnSpc>
            </a:pPr>
            <a:r>
              <a:rPr lang="en-US" sz="2000" dirty="0" smtClean="0"/>
              <a:t>Directed graph </a:t>
            </a:r>
          </a:p>
          <a:p>
            <a:pPr marL="0" indent="0">
              <a:lnSpc>
                <a:spcPct val="90000"/>
              </a:lnSpc>
              <a:buNone/>
            </a:pPr>
            <a:endParaRPr lang="en-US" sz="2400" dirty="0"/>
          </a:p>
          <a:p>
            <a:pPr>
              <a:lnSpc>
                <a:spcPct val="90000"/>
              </a:lnSpc>
            </a:pPr>
            <a:r>
              <a:rPr lang="en-US" sz="2400" dirty="0" smtClean="0"/>
              <a:t>Computes one or more non-linear </a:t>
            </a:r>
            <a:r>
              <a:rPr lang="en-US" sz="2400" dirty="0"/>
              <a:t>functions </a:t>
            </a:r>
            <a:endParaRPr lang="en-US" sz="2400" dirty="0" smtClean="0"/>
          </a:p>
          <a:p>
            <a:pPr lvl="1">
              <a:lnSpc>
                <a:spcPct val="90000"/>
              </a:lnSpc>
            </a:pPr>
            <a:r>
              <a:rPr lang="en-US" sz="2000" dirty="0" smtClean="0">
                <a:solidFill>
                  <a:srgbClr val="000000"/>
                </a:solidFill>
              </a:rPr>
              <a:t>Computation is carried out by </a:t>
            </a:r>
            <a:r>
              <a:rPr lang="en-US" sz="2000" dirty="0" smtClean="0"/>
              <a:t>composition of </a:t>
            </a:r>
            <a:r>
              <a:rPr lang="en-US" sz="2000" dirty="0" smtClean="0">
                <a:solidFill>
                  <a:srgbClr val="000000"/>
                </a:solidFill>
              </a:rPr>
              <a:t>some number of </a:t>
            </a:r>
            <a:r>
              <a:rPr lang="en-US" sz="2000" dirty="0" smtClean="0"/>
              <a:t>algebraic functions implemented by the connections, weights and biases of the hidden and output layers</a:t>
            </a:r>
          </a:p>
          <a:p>
            <a:pPr lvl="1">
              <a:lnSpc>
                <a:spcPct val="90000"/>
              </a:lnSpc>
            </a:pPr>
            <a:endParaRPr lang="en-US" sz="2000" dirty="0" smtClean="0"/>
          </a:p>
          <a:p>
            <a:pPr>
              <a:lnSpc>
                <a:spcPct val="90000"/>
              </a:lnSpc>
            </a:pPr>
            <a:r>
              <a:rPr lang="en-US" sz="2400" dirty="0" smtClean="0"/>
              <a:t>Hidden layers compute intermediate representations</a:t>
            </a:r>
          </a:p>
          <a:p>
            <a:pPr lvl="1">
              <a:lnSpc>
                <a:spcPct val="90000"/>
              </a:lnSpc>
            </a:pPr>
            <a:r>
              <a:rPr lang="en-US" sz="2100" dirty="0" smtClean="0"/>
              <a:t>Dimension reduction</a:t>
            </a:r>
          </a:p>
          <a:p>
            <a:pPr>
              <a:lnSpc>
                <a:spcPct val="90000"/>
              </a:lnSpc>
            </a:pPr>
            <a:endParaRPr lang="en-US" sz="2400" dirty="0"/>
          </a:p>
          <a:p>
            <a:pPr>
              <a:lnSpc>
                <a:spcPct val="90000"/>
              </a:lnSpc>
            </a:pPr>
            <a:r>
              <a:rPr lang="en-US" sz="2400" dirty="0"/>
              <a:t>Time has no </a:t>
            </a:r>
            <a:r>
              <a:rPr lang="en-US" sz="2400" dirty="0" smtClean="0"/>
              <a:t>role -- no cycles between </a:t>
            </a:r>
            <a:r>
              <a:rPr lang="en-US" sz="2400" dirty="0"/>
              <a:t>outputs and </a:t>
            </a:r>
            <a:r>
              <a:rPr lang="en-US" sz="2400" dirty="0" smtClean="0"/>
              <a:t>inputs</a:t>
            </a:r>
            <a:endParaRPr lang="en-US" sz="2400" dirty="0"/>
          </a:p>
        </p:txBody>
      </p:sp>
      <p:sp>
        <p:nvSpPr>
          <p:cNvPr id="205828" name="Oval 1028"/>
          <p:cNvSpPr>
            <a:spLocks noChangeArrowheads="1"/>
          </p:cNvSpPr>
          <p:nvPr/>
        </p:nvSpPr>
        <p:spPr bwMode="auto">
          <a:xfrm>
            <a:off x="1116013"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29" name="Oval 1029"/>
          <p:cNvSpPr>
            <a:spLocks noChangeArrowheads="1"/>
          </p:cNvSpPr>
          <p:nvPr/>
        </p:nvSpPr>
        <p:spPr bwMode="auto">
          <a:xfrm>
            <a:off x="1692275"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0" name="Oval 1030"/>
          <p:cNvSpPr>
            <a:spLocks noChangeArrowheads="1"/>
          </p:cNvSpPr>
          <p:nvPr/>
        </p:nvSpPr>
        <p:spPr bwMode="auto">
          <a:xfrm>
            <a:off x="22685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1" name="Oval 1031"/>
          <p:cNvSpPr>
            <a:spLocks noChangeArrowheads="1"/>
          </p:cNvSpPr>
          <p:nvPr/>
        </p:nvSpPr>
        <p:spPr bwMode="auto">
          <a:xfrm>
            <a:off x="29162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2" name="Oval 1032"/>
          <p:cNvSpPr>
            <a:spLocks noChangeArrowheads="1"/>
          </p:cNvSpPr>
          <p:nvPr/>
        </p:nvSpPr>
        <p:spPr bwMode="auto">
          <a:xfrm>
            <a:off x="35639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3" name="Oval 1033"/>
          <p:cNvSpPr>
            <a:spLocks noChangeArrowheads="1"/>
          </p:cNvSpPr>
          <p:nvPr/>
        </p:nvSpPr>
        <p:spPr bwMode="auto">
          <a:xfrm>
            <a:off x="1116013"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4" name="Oval 1034"/>
          <p:cNvSpPr>
            <a:spLocks noChangeArrowheads="1"/>
          </p:cNvSpPr>
          <p:nvPr/>
        </p:nvSpPr>
        <p:spPr bwMode="auto">
          <a:xfrm>
            <a:off x="1692275"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5" name="Oval 1035"/>
          <p:cNvSpPr>
            <a:spLocks noChangeArrowheads="1"/>
          </p:cNvSpPr>
          <p:nvPr/>
        </p:nvSpPr>
        <p:spPr bwMode="auto">
          <a:xfrm>
            <a:off x="22685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6" name="Oval 1036"/>
          <p:cNvSpPr>
            <a:spLocks noChangeArrowheads="1"/>
          </p:cNvSpPr>
          <p:nvPr/>
        </p:nvSpPr>
        <p:spPr bwMode="auto">
          <a:xfrm>
            <a:off x="29162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7" name="Oval 1037"/>
          <p:cNvSpPr>
            <a:spLocks noChangeArrowheads="1"/>
          </p:cNvSpPr>
          <p:nvPr/>
        </p:nvSpPr>
        <p:spPr bwMode="auto">
          <a:xfrm>
            <a:off x="35639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8" name="Rectangle 1038"/>
          <p:cNvSpPr>
            <a:spLocks noChangeArrowheads="1"/>
          </p:cNvSpPr>
          <p:nvPr/>
        </p:nvSpPr>
        <p:spPr bwMode="auto">
          <a:xfrm>
            <a:off x="53975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9" name="Rectangle 1039"/>
          <p:cNvSpPr>
            <a:spLocks noChangeArrowheads="1"/>
          </p:cNvSpPr>
          <p:nvPr/>
        </p:nvSpPr>
        <p:spPr bwMode="auto">
          <a:xfrm>
            <a:off x="1044575"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0" name="Rectangle 1040"/>
          <p:cNvSpPr>
            <a:spLocks noChangeArrowheads="1"/>
          </p:cNvSpPr>
          <p:nvPr/>
        </p:nvSpPr>
        <p:spPr bwMode="auto">
          <a:xfrm>
            <a:off x="1620838"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1" name="Rectangle 1041"/>
          <p:cNvSpPr>
            <a:spLocks noChangeArrowheads="1"/>
          </p:cNvSpPr>
          <p:nvPr/>
        </p:nvSpPr>
        <p:spPr bwMode="auto">
          <a:xfrm>
            <a:off x="21971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2" name="Rectangle 1042"/>
          <p:cNvSpPr>
            <a:spLocks noChangeArrowheads="1"/>
          </p:cNvSpPr>
          <p:nvPr/>
        </p:nvSpPr>
        <p:spPr bwMode="auto">
          <a:xfrm>
            <a:off x="2773363"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3" name="Rectangle 1043"/>
          <p:cNvSpPr>
            <a:spLocks noChangeArrowheads="1"/>
          </p:cNvSpPr>
          <p:nvPr/>
        </p:nvSpPr>
        <p:spPr bwMode="auto">
          <a:xfrm>
            <a:off x="3348038"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4" name="Rectangle 1044"/>
          <p:cNvSpPr>
            <a:spLocks noChangeArrowheads="1"/>
          </p:cNvSpPr>
          <p:nvPr/>
        </p:nvSpPr>
        <p:spPr bwMode="auto">
          <a:xfrm>
            <a:off x="39243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5" name="Oval 1045"/>
          <p:cNvSpPr>
            <a:spLocks noChangeArrowheads="1"/>
          </p:cNvSpPr>
          <p:nvPr/>
        </p:nvSpPr>
        <p:spPr bwMode="auto">
          <a:xfrm>
            <a:off x="19796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6" name="Oval 1046"/>
          <p:cNvSpPr>
            <a:spLocks noChangeArrowheads="1"/>
          </p:cNvSpPr>
          <p:nvPr/>
        </p:nvSpPr>
        <p:spPr bwMode="auto">
          <a:xfrm>
            <a:off x="26273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7" name="Line 1047"/>
          <p:cNvSpPr>
            <a:spLocks noChangeShapeType="1"/>
          </p:cNvSpPr>
          <p:nvPr/>
        </p:nvSpPr>
        <p:spPr bwMode="auto">
          <a:xfrm flipV="1">
            <a:off x="13319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48" name="Line 1048"/>
          <p:cNvSpPr>
            <a:spLocks noChangeShapeType="1"/>
          </p:cNvSpPr>
          <p:nvPr/>
        </p:nvSpPr>
        <p:spPr bwMode="auto">
          <a:xfrm flipV="1">
            <a:off x="1979613" y="3068638"/>
            <a:ext cx="2159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49" name="Line 1049"/>
          <p:cNvSpPr>
            <a:spLocks noChangeShapeType="1"/>
          </p:cNvSpPr>
          <p:nvPr/>
        </p:nvSpPr>
        <p:spPr bwMode="auto">
          <a:xfrm flipV="1">
            <a:off x="19796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0" name="Line 1050"/>
          <p:cNvSpPr>
            <a:spLocks noChangeShapeType="1"/>
          </p:cNvSpPr>
          <p:nvPr/>
        </p:nvSpPr>
        <p:spPr bwMode="auto">
          <a:xfrm flipH="1" flipV="1">
            <a:off x="2195513"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1" name="Line 1051"/>
          <p:cNvSpPr>
            <a:spLocks noChangeShapeType="1"/>
          </p:cNvSpPr>
          <p:nvPr/>
        </p:nvSpPr>
        <p:spPr bwMode="auto">
          <a:xfrm flipH="1" flipV="1">
            <a:off x="2195513"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2" name="Line 1052"/>
          <p:cNvSpPr>
            <a:spLocks noChangeShapeType="1"/>
          </p:cNvSpPr>
          <p:nvPr/>
        </p:nvSpPr>
        <p:spPr bwMode="auto">
          <a:xfrm flipH="1" flipV="1">
            <a:off x="2195513" y="3068638"/>
            <a:ext cx="15843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3" name="Line 1053"/>
          <p:cNvSpPr>
            <a:spLocks noChangeShapeType="1"/>
          </p:cNvSpPr>
          <p:nvPr/>
        </p:nvSpPr>
        <p:spPr bwMode="auto">
          <a:xfrm flipV="1">
            <a:off x="1331913" y="3068638"/>
            <a:ext cx="15113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4" name="Line 1054"/>
          <p:cNvSpPr>
            <a:spLocks noChangeShapeType="1"/>
          </p:cNvSpPr>
          <p:nvPr/>
        </p:nvSpPr>
        <p:spPr bwMode="auto">
          <a:xfrm flipV="1">
            <a:off x="2484438" y="3068638"/>
            <a:ext cx="35877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5" name="Line 1055"/>
          <p:cNvSpPr>
            <a:spLocks noChangeShapeType="1"/>
          </p:cNvSpPr>
          <p:nvPr/>
        </p:nvSpPr>
        <p:spPr bwMode="auto">
          <a:xfrm flipH="1" flipV="1">
            <a:off x="2843213"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6" name="Line 1056"/>
          <p:cNvSpPr>
            <a:spLocks noChangeShapeType="1"/>
          </p:cNvSpPr>
          <p:nvPr/>
        </p:nvSpPr>
        <p:spPr bwMode="auto">
          <a:xfrm flipH="1" flipV="1">
            <a:off x="2843213"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7" name="Line 1057"/>
          <p:cNvSpPr>
            <a:spLocks noChangeShapeType="1"/>
          </p:cNvSpPr>
          <p:nvPr/>
        </p:nvSpPr>
        <p:spPr bwMode="auto">
          <a:xfrm flipV="1">
            <a:off x="684213" y="4797425"/>
            <a:ext cx="64770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8" name="Line 1058"/>
          <p:cNvSpPr>
            <a:spLocks noChangeShapeType="1"/>
          </p:cNvSpPr>
          <p:nvPr/>
        </p:nvSpPr>
        <p:spPr bwMode="auto">
          <a:xfrm flipV="1">
            <a:off x="684213" y="4797425"/>
            <a:ext cx="1223962"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9" name="Line 1059"/>
          <p:cNvSpPr>
            <a:spLocks noChangeShapeType="1"/>
          </p:cNvSpPr>
          <p:nvPr/>
        </p:nvSpPr>
        <p:spPr bwMode="auto">
          <a:xfrm flipV="1">
            <a:off x="684213" y="4797425"/>
            <a:ext cx="18002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0" name="Line 1060"/>
          <p:cNvSpPr>
            <a:spLocks noChangeShapeType="1"/>
          </p:cNvSpPr>
          <p:nvPr/>
        </p:nvSpPr>
        <p:spPr bwMode="auto">
          <a:xfrm flipV="1">
            <a:off x="755650" y="4797425"/>
            <a:ext cx="23764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1" name="Line 1061"/>
          <p:cNvSpPr>
            <a:spLocks noChangeShapeType="1"/>
          </p:cNvSpPr>
          <p:nvPr/>
        </p:nvSpPr>
        <p:spPr bwMode="auto">
          <a:xfrm flipV="1">
            <a:off x="755650" y="4797425"/>
            <a:ext cx="30241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2" name="Line 1062"/>
          <p:cNvSpPr>
            <a:spLocks noChangeShapeType="1"/>
          </p:cNvSpPr>
          <p:nvPr/>
        </p:nvSpPr>
        <p:spPr bwMode="auto">
          <a:xfrm flipH="1" flipV="1">
            <a:off x="1331913" y="4797425"/>
            <a:ext cx="273685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3" name="Line 1063"/>
          <p:cNvSpPr>
            <a:spLocks noChangeShapeType="1"/>
          </p:cNvSpPr>
          <p:nvPr/>
        </p:nvSpPr>
        <p:spPr bwMode="auto">
          <a:xfrm flipH="1" flipV="1">
            <a:off x="1908175" y="4797425"/>
            <a:ext cx="21605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4" name="Line 1064"/>
          <p:cNvSpPr>
            <a:spLocks noChangeShapeType="1"/>
          </p:cNvSpPr>
          <p:nvPr/>
        </p:nvSpPr>
        <p:spPr bwMode="auto">
          <a:xfrm flipH="1" flipV="1">
            <a:off x="2484438" y="4797425"/>
            <a:ext cx="15843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5" name="Line 1065"/>
          <p:cNvSpPr>
            <a:spLocks noChangeShapeType="1"/>
          </p:cNvSpPr>
          <p:nvPr/>
        </p:nvSpPr>
        <p:spPr bwMode="auto">
          <a:xfrm flipH="1" flipV="1">
            <a:off x="3132138" y="4797425"/>
            <a:ext cx="9366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6" name="Line 1066"/>
          <p:cNvSpPr>
            <a:spLocks noChangeShapeType="1"/>
          </p:cNvSpPr>
          <p:nvPr/>
        </p:nvSpPr>
        <p:spPr bwMode="auto">
          <a:xfrm flipH="1" flipV="1">
            <a:off x="3779838" y="4797425"/>
            <a:ext cx="2889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7" name="Line 1067"/>
          <p:cNvSpPr>
            <a:spLocks noChangeShapeType="1"/>
          </p:cNvSpPr>
          <p:nvPr/>
        </p:nvSpPr>
        <p:spPr bwMode="auto">
          <a:xfrm flipV="1">
            <a:off x="2195513" y="2133600"/>
            <a:ext cx="0" cy="5032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8" name="Line 1068"/>
          <p:cNvSpPr>
            <a:spLocks noChangeShapeType="1"/>
          </p:cNvSpPr>
          <p:nvPr/>
        </p:nvSpPr>
        <p:spPr bwMode="auto">
          <a:xfrm flipV="1">
            <a:off x="2843213" y="2133600"/>
            <a:ext cx="0" cy="5032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1" name="Line 1071"/>
          <p:cNvSpPr>
            <a:spLocks noChangeShapeType="1"/>
          </p:cNvSpPr>
          <p:nvPr/>
        </p:nvSpPr>
        <p:spPr bwMode="auto">
          <a:xfrm flipV="1">
            <a:off x="1331913"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2" name="Line 1072"/>
          <p:cNvSpPr>
            <a:spLocks noChangeShapeType="1"/>
          </p:cNvSpPr>
          <p:nvPr/>
        </p:nvSpPr>
        <p:spPr bwMode="auto">
          <a:xfrm flipV="1">
            <a:off x="1331913"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3" name="Line 1073"/>
          <p:cNvSpPr>
            <a:spLocks noChangeShapeType="1"/>
          </p:cNvSpPr>
          <p:nvPr/>
        </p:nvSpPr>
        <p:spPr bwMode="auto">
          <a:xfrm flipV="1">
            <a:off x="1331913"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4" name="Line 1074"/>
          <p:cNvSpPr>
            <a:spLocks noChangeShapeType="1"/>
          </p:cNvSpPr>
          <p:nvPr/>
        </p:nvSpPr>
        <p:spPr bwMode="auto">
          <a:xfrm flipV="1">
            <a:off x="13319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5" name="Line 1075"/>
          <p:cNvSpPr>
            <a:spLocks noChangeShapeType="1"/>
          </p:cNvSpPr>
          <p:nvPr/>
        </p:nvSpPr>
        <p:spPr bwMode="auto">
          <a:xfrm flipV="1">
            <a:off x="1331913"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6" name="Line 1076"/>
          <p:cNvSpPr>
            <a:spLocks noChangeShapeType="1"/>
          </p:cNvSpPr>
          <p:nvPr/>
        </p:nvSpPr>
        <p:spPr bwMode="auto">
          <a:xfrm>
            <a:off x="1331913"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7" name="Line 1077"/>
          <p:cNvSpPr>
            <a:spLocks noChangeShapeType="1"/>
          </p:cNvSpPr>
          <p:nvPr/>
        </p:nvSpPr>
        <p:spPr bwMode="auto">
          <a:xfrm>
            <a:off x="1908175"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8" name="Line 1078"/>
          <p:cNvSpPr>
            <a:spLocks noChangeShapeType="1"/>
          </p:cNvSpPr>
          <p:nvPr/>
        </p:nvSpPr>
        <p:spPr bwMode="auto">
          <a:xfrm>
            <a:off x="2484438" y="3933825"/>
            <a:ext cx="1366837"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9" name="Line 1079"/>
          <p:cNvSpPr>
            <a:spLocks noChangeShapeType="1"/>
          </p:cNvSpPr>
          <p:nvPr/>
        </p:nvSpPr>
        <p:spPr bwMode="auto">
          <a:xfrm>
            <a:off x="31321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0" name="Line 1080"/>
          <p:cNvSpPr>
            <a:spLocks noChangeShapeType="1"/>
          </p:cNvSpPr>
          <p:nvPr/>
        </p:nvSpPr>
        <p:spPr bwMode="auto">
          <a:xfrm>
            <a:off x="37798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1" name="Line 1081"/>
          <p:cNvSpPr>
            <a:spLocks noChangeShapeType="1"/>
          </p:cNvSpPr>
          <p:nvPr/>
        </p:nvSpPr>
        <p:spPr bwMode="auto">
          <a:xfrm flipH="1" flipV="1">
            <a:off x="13319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2" name="Line 1082"/>
          <p:cNvSpPr>
            <a:spLocks noChangeShapeType="1"/>
          </p:cNvSpPr>
          <p:nvPr/>
        </p:nvSpPr>
        <p:spPr bwMode="auto">
          <a:xfrm flipV="1">
            <a:off x="1908175"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3" name="Line 1083"/>
          <p:cNvSpPr>
            <a:spLocks noChangeShapeType="1"/>
          </p:cNvSpPr>
          <p:nvPr/>
        </p:nvSpPr>
        <p:spPr bwMode="auto">
          <a:xfrm flipV="1">
            <a:off x="1908175"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4" name="Line 1084"/>
          <p:cNvSpPr>
            <a:spLocks noChangeShapeType="1"/>
          </p:cNvSpPr>
          <p:nvPr/>
        </p:nvSpPr>
        <p:spPr bwMode="auto">
          <a:xfrm flipV="1">
            <a:off x="1908175"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5" name="Line 1085"/>
          <p:cNvSpPr>
            <a:spLocks noChangeShapeType="1"/>
          </p:cNvSpPr>
          <p:nvPr/>
        </p:nvSpPr>
        <p:spPr bwMode="auto">
          <a:xfrm flipV="1">
            <a:off x="1979613"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6" name="Line 1086"/>
          <p:cNvSpPr>
            <a:spLocks noChangeShapeType="1"/>
          </p:cNvSpPr>
          <p:nvPr/>
        </p:nvSpPr>
        <p:spPr bwMode="auto">
          <a:xfrm>
            <a:off x="1331913"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7" name="Line 1087"/>
          <p:cNvSpPr>
            <a:spLocks noChangeShapeType="1"/>
          </p:cNvSpPr>
          <p:nvPr/>
        </p:nvSpPr>
        <p:spPr bwMode="auto">
          <a:xfrm>
            <a:off x="1908175"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8" name="Line 1088"/>
          <p:cNvSpPr>
            <a:spLocks noChangeShapeType="1"/>
          </p:cNvSpPr>
          <p:nvPr/>
        </p:nvSpPr>
        <p:spPr bwMode="auto">
          <a:xfrm>
            <a:off x="24844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9" name="Line 1089"/>
          <p:cNvSpPr>
            <a:spLocks noChangeShapeType="1"/>
          </p:cNvSpPr>
          <p:nvPr/>
        </p:nvSpPr>
        <p:spPr bwMode="auto">
          <a:xfrm flipV="1">
            <a:off x="24844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0" name="Line 1090"/>
          <p:cNvSpPr>
            <a:spLocks noChangeShapeType="1"/>
          </p:cNvSpPr>
          <p:nvPr/>
        </p:nvSpPr>
        <p:spPr bwMode="auto">
          <a:xfrm flipV="1">
            <a:off x="2484438" y="3933825"/>
            <a:ext cx="12954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1" name="Line 1091"/>
          <p:cNvSpPr>
            <a:spLocks noChangeShapeType="1"/>
          </p:cNvSpPr>
          <p:nvPr/>
        </p:nvSpPr>
        <p:spPr bwMode="auto">
          <a:xfrm>
            <a:off x="1260475"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2" name="Line 1092"/>
          <p:cNvSpPr>
            <a:spLocks noChangeShapeType="1"/>
          </p:cNvSpPr>
          <p:nvPr/>
        </p:nvSpPr>
        <p:spPr bwMode="auto">
          <a:xfrm>
            <a:off x="1908175"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3" name="Line 1093"/>
          <p:cNvSpPr>
            <a:spLocks noChangeShapeType="1"/>
          </p:cNvSpPr>
          <p:nvPr/>
        </p:nvSpPr>
        <p:spPr bwMode="auto">
          <a:xfrm>
            <a:off x="24844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4" name="Line 1094"/>
          <p:cNvSpPr>
            <a:spLocks noChangeShapeType="1"/>
          </p:cNvSpPr>
          <p:nvPr/>
        </p:nvSpPr>
        <p:spPr bwMode="auto">
          <a:xfrm>
            <a:off x="31321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5" name="Line 1095"/>
          <p:cNvSpPr>
            <a:spLocks noChangeShapeType="1"/>
          </p:cNvSpPr>
          <p:nvPr/>
        </p:nvSpPr>
        <p:spPr bwMode="auto">
          <a:xfrm flipV="1">
            <a:off x="3132138"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6" name="Line 1096"/>
          <p:cNvSpPr>
            <a:spLocks noChangeShapeType="1"/>
          </p:cNvSpPr>
          <p:nvPr/>
        </p:nvSpPr>
        <p:spPr bwMode="auto">
          <a:xfrm flipV="1">
            <a:off x="1187450" y="4797425"/>
            <a:ext cx="144463"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7" name="Line 1097"/>
          <p:cNvSpPr>
            <a:spLocks noChangeShapeType="1"/>
          </p:cNvSpPr>
          <p:nvPr/>
        </p:nvSpPr>
        <p:spPr bwMode="auto">
          <a:xfrm flipV="1">
            <a:off x="1187450" y="4797425"/>
            <a:ext cx="7207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8" name="Line 1098"/>
          <p:cNvSpPr>
            <a:spLocks noChangeShapeType="1"/>
          </p:cNvSpPr>
          <p:nvPr/>
        </p:nvSpPr>
        <p:spPr bwMode="auto">
          <a:xfrm flipV="1">
            <a:off x="1187450" y="4797425"/>
            <a:ext cx="12969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9" name="Line 1099"/>
          <p:cNvSpPr>
            <a:spLocks noChangeShapeType="1"/>
          </p:cNvSpPr>
          <p:nvPr/>
        </p:nvSpPr>
        <p:spPr bwMode="auto">
          <a:xfrm flipV="1">
            <a:off x="1187450" y="4797425"/>
            <a:ext cx="19446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901" name="Text Box 1101"/>
          <p:cNvSpPr txBox="1">
            <a:spLocks noChangeArrowheads="1"/>
          </p:cNvSpPr>
          <p:nvPr/>
        </p:nvSpPr>
        <p:spPr bwMode="auto">
          <a:xfrm>
            <a:off x="468313" y="5799138"/>
            <a:ext cx="364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1</a:t>
            </a:r>
          </a:p>
        </p:txBody>
      </p:sp>
      <p:sp>
        <p:nvSpPr>
          <p:cNvPr id="205902" name="Text Box 1102"/>
          <p:cNvSpPr txBox="1">
            <a:spLocks noChangeArrowheads="1"/>
          </p:cNvSpPr>
          <p:nvPr/>
        </p:nvSpPr>
        <p:spPr bwMode="auto">
          <a:xfrm>
            <a:off x="971550" y="5805488"/>
            <a:ext cx="364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2</a:t>
            </a:r>
          </a:p>
        </p:txBody>
      </p:sp>
      <p:sp>
        <p:nvSpPr>
          <p:cNvPr id="205903" name="Text Box 1103"/>
          <p:cNvSpPr txBox="1">
            <a:spLocks noChangeArrowheads="1"/>
          </p:cNvSpPr>
          <p:nvPr/>
        </p:nvSpPr>
        <p:spPr bwMode="auto">
          <a:xfrm>
            <a:off x="3930650" y="5805488"/>
            <a:ext cx="3654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n</a:t>
            </a:r>
          </a:p>
        </p:txBody>
      </p:sp>
      <p:sp>
        <p:nvSpPr>
          <p:cNvPr id="205904" name="Text Box 1104"/>
          <p:cNvSpPr txBox="1">
            <a:spLocks noChangeArrowheads="1"/>
          </p:cNvSpPr>
          <p:nvPr/>
        </p:nvSpPr>
        <p:spPr bwMode="auto">
          <a:xfrm>
            <a:off x="1979613" y="5805488"/>
            <a:ext cx="17938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a:t>
            </a:r>
          </a:p>
        </p:txBody>
      </p:sp>
      <p:sp>
        <p:nvSpPr>
          <p:cNvPr id="205905" name="Text Box 1105"/>
          <p:cNvSpPr txBox="1">
            <a:spLocks noChangeArrowheads="1"/>
          </p:cNvSpPr>
          <p:nvPr/>
        </p:nvSpPr>
        <p:spPr bwMode="auto">
          <a:xfrm>
            <a:off x="0" y="4076700"/>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1st hidden </a:t>
            </a:r>
          </a:p>
          <a:p>
            <a:r>
              <a:rPr lang="en-US" dirty="0"/>
              <a:t>layer</a:t>
            </a:r>
          </a:p>
        </p:txBody>
      </p:sp>
      <p:sp>
        <p:nvSpPr>
          <p:cNvPr id="205906" name="Text Box 1106"/>
          <p:cNvSpPr txBox="1">
            <a:spLocks noChangeArrowheads="1"/>
          </p:cNvSpPr>
          <p:nvPr/>
        </p:nvSpPr>
        <p:spPr bwMode="auto">
          <a:xfrm>
            <a:off x="0" y="3148013"/>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2nd hidden</a:t>
            </a:r>
          </a:p>
          <a:p>
            <a:r>
              <a:rPr lang="en-US" dirty="0"/>
              <a:t>layer</a:t>
            </a:r>
          </a:p>
        </p:txBody>
      </p:sp>
      <p:sp>
        <p:nvSpPr>
          <p:cNvPr id="205907" name="Text Box 1107"/>
          <p:cNvSpPr txBox="1">
            <a:spLocks noChangeArrowheads="1"/>
          </p:cNvSpPr>
          <p:nvPr/>
        </p:nvSpPr>
        <p:spPr bwMode="auto">
          <a:xfrm>
            <a:off x="-36513" y="2349500"/>
            <a:ext cx="1547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Output layer</a:t>
            </a:r>
          </a:p>
        </p:txBody>
      </p:sp>
      <p:sp>
        <p:nvSpPr>
          <p:cNvPr id="2" name="TextBox 1"/>
          <p:cNvSpPr txBox="1"/>
          <p:nvPr/>
        </p:nvSpPr>
        <p:spPr>
          <a:xfrm>
            <a:off x="0" y="6476557"/>
            <a:ext cx="8206230" cy="369332"/>
          </a:xfrm>
          <a:prstGeom prst="rect">
            <a:avLst/>
          </a:prstGeom>
          <a:noFill/>
        </p:spPr>
        <p:txBody>
          <a:bodyPr wrap="none" rtlCol="0">
            <a:spAutoFit/>
          </a:bodyPr>
          <a:lstStyle/>
          <a:p>
            <a:r>
              <a:rPr lang="en-US" dirty="0" smtClean="0">
                <a:solidFill>
                  <a:srgbClr val="FF0000"/>
                </a:solidFill>
              </a:rPr>
              <a:t>We say that the input data are </a:t>
            </a:r>
            <a:r>
              <a:rPr lang="en-US" i="1" dirty="0" smtClean="0">
                <a:solidFill>
                  <a:srgbClr val="FF0000"/>
                </a:solidFill>
              </a:rPr>
              <a:t>n </a:t>
            </a:r>
            <a:r>
              <a:rPr lang="en-US" dirty="0" smtClean="0">
                <a:solidFill>
                  <a:srgbClr val="FF0000"/>
                </a:solidFill>
              </a:rPr>
              <a:t>dimensional. The hidden layers are called “features”.</a:t>
            </a:r>
            <a:endParaRPr lang="en-US" i="1" dirty="0">
              <a:solidFill>
                <a:srgbClr val="FF0000"/>
              </a:solidFill>
            </a:endParaRPr>
          </a:p>
        </p:txBody>
      </p:sp>
      <p:sp>
        <p:nvSpPr>
          <p:cNvPr id="3" name="TextBox 2"/>
          <p:cNvSpPr txBox="1"/>
          <p:nvPr/>
        </p:nvSpPr>
        <p:spPr>
          <a:xfrm>
            <a:off x="3394747" y="1795046"/>
            <a:ext cx="1633781" cy="338554"/>
          </a:xfrm>
          <a:prstGeom prst="rect">
            <a:avLst/>
          </a:prstGeom>
          <a:noFill/>
        </p:spPr>
        <p:txBody>
          <a:bodyPr wrap="none" rtlCol="0">
            <a:spAutoFit/>
          </a:bodyPr>
          <a:lstStyle/>
          <a:p>
            <a:r>
              <a:rPr lang="en-US" sz="1600" dirty="0" smtClean="0"/>
              <a:t>Artificial Neurons</a:t>
            </a:r>
            <a:endParaRPr lang="en-US" sz="1600" dirty="0"/>
          </a:p>
        </p:txBody>
      </p:sp>
      <p:cxnSp>
        <p:nvCxnSpPr>
          <p:cNvPr id="7" name="Straight Arrow Connector 6"/>
          <p:cNvCxnSpPr/>
          <p:nvPr/>
        </p:nvCxnSpPr>
        <p:spPr>
          <a:xfrm flipH="1">
            <a:off x="3896743" y="2133601"/>
            <a:ext cx="243457" cy="1231899"/>
          </a:xfrm>
          <a:prstGeom prst="straightConnector1">
            <a:avLst/>
          </a:prstGeom>
          <a:ln w="95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a:off x="3276600" y="2133601"/>
            <a:ext cx="863600" cy="582612"/>
          </a:xfrm>
          <a:prstGeom prst="straightConnector1">
            <a:avLst/>
          </a:prstGeom>
          <a:ln w="95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068762" y="2095501"/>
            <a:ext cx="71438" cy="2105024"/>
          </a:xfrm>
          <a:prstGeom prst="straightConnector1">
            <a:avLst/>
          </a:prstGeom>
          <a:ln w="952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20401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p:txBody>
          <a:bodyPr/>
          <a:lstStyle/>
          <a:p>
            <a:r>
              <a:rPr lang="en-US" dirty="0" smtClean="0"/>
              <a:t>Machine </a:t>
            </a:r>
            <a:r>
              <a:rPr lang="en-US" i="1" dirty="0" smtClean="0"/>
              <a:t>Learning?</a:t>
            </a:r>
            <a:endParaRPr lang="en-US" i="1" dirty="0"/>
          </a:p>
        </p:txBody>
      </p:sp>
      <p:sp>
        <p:nvSpPr>
          <p:cNvPr id="10245" name="Rectangle 5"/>
          <p:cNvSpPr>
            <a:spLocks noGrp="1" noChangeArrowheads="1"/>
          </p:cNvSpPr>
          <p:nvPr>
            <p:ph type="body" idx="1"/>
          </p:nvPr>
        </p:nvSpPr>
        <p:spPr>
          <a:xfrm>
            <a:off x="457200" y="1778000"/>
            <a:ext cx="8229600" cy="4708801"/>
          </a:xfrm>
        </p:spPr>
        <p:txBody>
          <a:bodyPr>
            <a:normAutofit fontScale="85000" lnSpcReduction="20000"/>
          </a:bodyPr>
          <a:lstStyle/>
          <a:p>
            <a:pPr>
              <a:lnSpc>
                <a:spcPct val="80000"/>
              </a:lnSpc>
            </a:pPr>
            <a:r>
              <a:rPr lang="en-US" sz="2400" dirty="0" smtClean="0"/>
              <a:t>Defn:  Machine Learning is a  </a:t>
            </a:r>
            <a:r>
              <a:rPr lang="en-US" sz="2400" dirty="0"/>
              <a:t>procedure that consists in estimating the parameters of neurons so that the whole network can perform a specific task</a:t>
            </a:r>
          </a:p>
          <a:p>
            <a:pPr>
              <a:lnSpc>
                <a:spcPct val="80000"/>
              </a:lnSpc>
            </a:pPr>
            <a:endParaRPr lang="en-US" sz="2400" dirty="0"/>
          </a:p>
          <a:p>
            <a:pPr>
              <a:lnSpc>
                <a:spcPct val="80000"/>
              </a:lnSpc>
            </a:pPr>
            <a:r>
              <a:rPr lang="en-US" sz="2400" dirty="0"/>
              <a:t>2 </a:t>
            </a:r>
            <a:r>
              <a:rPr lang="en-US" sz="2400" dirty="0" smtClean="0"/>
              <a:t>main types </a:t>
            </a:r>
            <a:r>
              <a:rPr lang="en-US" sz="2400" dirty="0"/>
              <a:t>of </a:t>
            </a:r>
            <a:r>
              <a:rPr lang="en-US" sz="2400" dirty="0" smtClean="0"/>
              <a:t>learning</a:t>
            </a:r>
          </a:p>
          <a:p>
            <a:pPr lvl="1">
              <a:lnSpc>
                <a:spcPct val="80000"/>
              </a:lnSpc>
            </a:pPr>
            <a:r>
              <a:rPr lang="en-US" sz="2000" dirty="0" smtClean="0"/>
              <a:t>Supervised</a:t>
            </a:r>
          </a:p>
          <a:p>
            <a:pPr lvl="1">
              <a:lnSpc>
                <a:spcPct val="80000"/>
              </a:lnSpc>
            </a:pPr>
            <a:r>
              <a:rPr lang="en-US" sz="2000" dirty="0" smtClean="0"/>
              <a:t>Unsupervised</a:t>
            </a:r>
          </a:p>
          <a:p>
            <a:pPr lvl="1"/>
            <a:r>
              <a:rPr lang="en-US" sz="2100" dirty="0">
                <a:solidFill>
                  <a:srgbClr val="7F7F7F"/>
                </a:solidFill>
              </a:rPr>
              <a:t>Semi-supervised </a:t>
            </a:r>
            <a:r>
              <a:rPr lang="en-US" sz="2100" dirty="0" smtClean="0">
                <a:solidFill>
                  <a:srgbClr val="7F7F7F"/>
                </a:solidFill>
              </a:rPr>
              <a:t>learning</a:t>
            </a:r>
            <a:endParaRPr lang="en-US" sz="2100" dirty="0">
              <a:solidFill>
                <a:srgbClr val="7F7F7F"/>
              </a:solidFill>
            </a:endParaRPr>
          </a:p>
          <a:p>
            <a:pPr lvl="1"/>
            <a:r>
              <a:rPr lang="en-US" sz="2100" dirty="0">
                <a:solidFill>
                  <a:srgbClr val="7F7F7F"/>
                </a:solidFill>
              </a:rPr>
              <a:t>Reinforcement </a:t>
            </a:r>
            <a:r>
              <a:rPr lang="en-US" sz="2100" dirty="0" smtClean="0">
                <a:solidFill>
                  <a:srgbClr val="7F7F7F"/>
                </a:solidFill>
              </a:rPr>
              <a:t>learning</a:t>
            </a:r>
          </a:p>
          <a:p>
            <a:pPr lvl="1"/>
            <a:r>
              <a:rPr lang="en-US" sz="2100" dirty="0" smtClean="0">
                <a:solidFill>
                  <a:srgbClr val="7F7F7F"/>
                </a:solidFill>
              </a:rPr>
              <a:t>Transfer learning</a:t>
            </a:r>
            <a:endParaRPr lang="en-US" sz="2100" dirty="0">
              <a:solidFill>
                <a:srgbClr val="7F7F7F"/>
              </a:solidFill>
            </a:endParaRPr>
          </a:p>
          <a:p>
            <a:pPr marL="0" indent="0">
              <a:lnSpc>
                <a:spcPct val="80000"/>
              </a:lnSpc>
              <a:buNone/>
            </a:pPr>
            <a:endParaRPr lang="en-US" sz="2400" dirty="0"/>
          </a:p>
          <a:p>
            <a:pPr>
              <a:lnSpc>
                <a:spcPct val="80000"/>
              </a:lnSpc>
            </a:pPr>
            <a:r>
              <a:rPr lang="en-US" sz="2400" dirty="0" smtClean="0"/>
              <a:t>Supervised learning</a:t>
            </a:r>
            <a:endParaRPr lang="en-US" sz="2400" dirty="0"/>
          </a:p>
          <a:p>
            <a:pPr lvl="1">
              <a:lnSpc>
                <a:spcPct val="80000"/>
              </a:lnSpc>
            </a:pPr>
            <a:r>
              <a:rPr lang="en-US" sz="2000" dirty="0"/>
              <a:t>Present the network a number of inputs and their corresponding outputs</a:t>
            </a:r>
          </a:p>
          <a:p>
            <a:pPr lvl="1">
              <a:lnSpc>
                <a:spcPct val="80000"/>
              </a:lnSpc>
            </a:pPr>
            <a:r>
              <a:rPr lang="en-US" sz="2000" dirty="0"/>
              <a:t>See how closely the actual outputs match the desired ones</a:t>
            </a:r>
          </a:p>
          <a:p>
            <a:pPr lvl="1">
              <a:lnSpc>
                <a:spcPct val="80000"/>
              </a:lnSpc>
            </a:pPr>
            <a:r>
              <a:rPr lang="en-US" sz="2000" dirty="0"/>
              <a:t>Modify the parameters to better approximate the desired </a:t>
            </a:r>
            <a:r>
              <a:rPr lang="en-US" sz="2000" dirty="0" smtClean="0"/>
              <a:t>outputs</a:t>
            </a:r>
          </a:p>
          <a:p>
            <a:pPr>
              <a:lnSpc>
                <a:spcPct val="80000"/>
              </a:lnSpc>
            </a:pPr>
            <a:endParaRPr lang="en-US" sz="2400" dirty="0" smtClean="0"/>
          </a:p>
          <a:p>
            <a:pPr>
              <a:lnSpc>
                <a:spcPct val="80000"/>
              </a:lnSpc>
            </a:pPr>
            <a:r>
              <a:rPr lang="en-US" sz="2400" dirty="0" smtClean="0"/>
              <a:t>Unsupervised</a:t>
            </a:r>
          </a:p>
          <a:p>
            <a:pPr lvl="1">
              <a:lnSpc>
                <a:spcPct val="80000"/>
              </a:lnSpc>
            </a:pPr>
            <a:r>
              <a:rPr lang="en-US" sz="2000" dirty="0" smtClean="0"/>
              <a:t>Network learns internal representations and important features</a:t>
            </a:r>
          </a:p>
          <a:p>
            <a:pPr lvl="1">
              <a:lnSpc>
                <a:spcPct val="80000"/>
              </a:lnSpc>
            </a:pPr>
            <a:endParaRPr lang="en-US" sz="2000" dirty="0" smtClean="0"/>
          </a:p>
          <a:p>
            <a:pPr>
              <a:lnSpc>
                <a:spcPct val="80000"/>
              </a:lnSpc>
            </a:pPr>
            <a:r>
              <a:rPr lang="en-US" sz="2400" dirty="0" smtClean="0">
                <a:solidFill>
                  <a:srgbClr val="FF0000"/>
                </a:solidFill>
              </a:rPr>
              <a:t>And BTW, where does the </a:t>
            </a:r>
            <a:r>
              <a:rPr lang="en-US" sz="2400" i="1" dirty="0" smtClean="0">
                <a:solidFill>
                  <a:srgbClr val="FF0000"/>
                </a:solidFill>
              </a:rPr>
              <a:t>learning</a:t>
            </a:r>
            <a:r>
              <a:rPr lang="en-US" sz="2400" dirty="0" smtClean="0">
                <a:solidFill>
                  <a:srgbClr val="FF0000"/>
                </a:solidFill>
              </a:rPr>
              <a:t> take place?</a:t>
            </a:r>
            <a:endParaRPr lang="en-US" sz="2400" dirty="0">
              <a:solidFill>
                <a:srgbClr val="FF0000"/>
              </a:solidFill>
            </a:endParaRPr>
          </a:p>
          <a:p>
            <a:pPr>
              <a:lnSpc>
                <a:spcPct val="80000"/>
              </a:lnSpc>
              <a:buFont typeface="Wingdings" charset="0"/>
              <a:buNone/>
            </a:pPr>
            <a:endParaRPr lang="en-US" sz="2400" dirty="0"/>
          </a:p>
        </p:txBody>
      </p:sp>
    </p:spTree>
    <p:extLst>
      <p:ext uri="{BB962C8B-B14F-4D97-AF65-F5344CB8AC3E}">
        <p14:creationId xmlns:p14="http://schemas.microsoft.com/office/powerpoint/2010/main" val="9972493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p:cNvSpPr>
            <a:spLocks noGrp="1" noChangeArrowheads="1"/>
          </p:cNvSpPr>
          <p:nvPr>
            <p:ph type="title"/>
          </p:nvPr>
        </p:nvSpPr>
        <p:spPr>
          <a:xfrm>
            <a:off x="457200" y="36513"/>
            <a:ext cx="8229600" cy="1027112"/>
          </a:xfrm>
        </p:spPr>
        <p:txBody>
          <a:bodyPr/>
          <a:lstStyle/>
          <a:p>
            <a:r>
              <a:rPr lang="en-US" dirty="0"/>
              <a:t>Supervised learning</a:t>
            </a:r>
          </a:p>
        </p:txBody>
      </p:sp>
      <p:sp>
        <p:nvSpPr>
          <p:cNvPr id="63491" name="Rectangle 1027"/>
          <p:cNvSpPr>
            <a:spLocks noGrp="1" noChangeArrowheads="1"/>
          </p:cNvSpPr>
          <p:nvPr>
            <p:ph type="body" idx="1"/>
          </p:nvPr>
        </p:nvSpPr>
        <p:spPr>
          <a:xfrm>
            <a:off x="457200" y="1258885"/>
            <a:ext cx="8229600" cy="5741990"/>
          </a:xfrm>
        </p:spPr>
        <p:txBody>
          <a:bodyPr>
            <a:normAutofit fontScale="62500" lnSpcReduction="20000"/>
          </a:bodyPr>
          <a:lstStyle/>
          <a:p>
            <a:r>
              <a:rPr lang="en-US" dirty="0" smtClean="0"/>
              <a:t>In this case the </a:t>
            </a:r>
            <a:r>
              <a:rPr lang="en-US" dirty="0"/>
              <a:t>desired response of the neural network </a:t>
            </a:r>
            <a:r>
              <a:rPr lang="en-US" dirty="0" smtClean="0"/>
              <a:t>as a function </a:t>
            </a:r>
            <a:r>
              <a:rPr lang="en-US" dirty="0"/>
              <a:t>of particular inputs is well </a:t>
            </a:r>
            <a:r>
              <a:rPr lang="en-US" dirty="0" smtClean="0"/>
              <a:t>known</a:t>
            </a:r>
            <a:endParaRPr lang="en-US" dirty="0"/>
          </a:p>
          <a:p>
            <a:pPr lvl="1"/>
            <a:r>
              <a:rPr lang="en-US" dirty="0" smtClean="0"/>
              <a:t>i.e., you have a </a:t>
            </a:r>
            <a:r>
              <a:rPr lang="en-US" i="1" dirty="0" smtClean="0"/>
              <a:t>training set </a:t>
            </a:r>
            <a:r>
              <a:rPr lang="en-US" dirty="0" smtClean="0"/>
              <a:t>which inputs to outputs</a:t>
            </a:r>
          </a:p>
          <a:p>
            <a:pPr lvl="1"/>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r>
              <a:rPr lang="en-US" dirty="0" smtClean="0"/>
              <a:t>Training set provides </a:t>
            </a:r>
            <a:r>
              <a:rPr lang="en-US" dirty="0"/>
              <a:t>examples and teach the neural network how to fulfill a certain </a:t>
            </a:r>
            <a:r>
              <a:rPr lang="en-US" dirty="0" smtClean="0"/>
              <a:t>task</a:t>
            </a:r>
          </a:p>
          <a:p>
            <a:endParaRPr lang="en-US" dirty="0"/>
          </a:p>
          <a:p>
            <a:r>
              <a:rPr lang="en-US" dirty="0" smtClean="0"/>
              <a:t>Notation</a:t>
            </a:r>
          </a:p>
          <a:p>
            <a:pPr lvl="1"/>
            <a:r>
              <a:rPr lang="en-US" sz="3200" dirty="0" smtClean="0"/>
              <a:t>{(x</a:t>
            </a:r>
            <a:r>
              <a:rPr lang="en-US" sz="3200" baseline="30000" dirty="0" smtClean="0"/>
              <a:t>(0)</a:t>
            </a:r>
            <a:r>
              <a:rPr lang="en-US" sz="3200" baseline="-25000" dirty="0" smtClean="0"/>
              <a:t>1</a:t>
            </a:r>
            <a:r>
              <a:rPr lang="en-US" sz="3200" dirty="0" smtClean="0"/>
              <a:t>, …, x</a:t>
            </a:r>
            <a:r>
              <a:rPr lang="en-US" sz="3200" baseline="30000" dirty="0" smtClean="0"/>
              <a:t>(0)</a:t>
            </a:r>
            <a:r>
              <a:rPr lang="en-US" sz="3200" baseline="-25000" dirty="0" smtClean="0"/>
              <a:t>n</a:t>
            </a:r>
            <a:r>
              <a:rPr lang="en-US" sz="3200" dirty="0" smtClean="0"/>
              <a:t>, y</a:t>
            </a:r>
            <a:r>
              <a:rPr lang="en-US" sz="3200" baseline="30000" dirty="0" smtClean="0"/>
              <a:t>(0)</a:t>
            </a:r>
            <a:r>
              <a:rPr lang="en-US" sz="3200" dirty="0" smtClean="0"/>
              <a:t>), (x</a:t>
            </a:r>
            <a:r>
              <a:rPr lang="en-US" sz="3200" baseline="30000" dirty="0" smtClean="0"/>
              <a:t>(1)</a:t>
            </a:r>
            <a:r>
              <a:rPr lang="en-US" sz="3200" baseline="-25000" dirty="0"/>
              <a:t>1</a:t>
            </a:r>
            <a:r>
              <a:rPr lang="en-US" sz="3200" dirty="0" smtClean="0"/>
              <a:t>,…,y</a:t>
            </a:r>
            <a:r>
              <a:rPr lang="en-US" sz="3200" baseline="30000" dirty="0" smtClean="0"/>
              <a:t>(1)</a:t>
            </a:r>
            <a:r>
              <a:rPr lang="en-US" sz="3200" dirty="0" smtClean="0"/>
              <a:t>),…,(x</a:t>
            </a:r>
            <a:r>
              <a:rPr lang="en-US" sz="3200" baseline="30000" dirty="0" smtClean="0"/>
              <a:t>(m)</a:t>
            </a:r>
            <a:r>
              <a:rPr lang="en-US" sz="3200" baseline="-25000" dirty="0"/>
              <a:t>1</a:t>
            </a:r>
            <a:r>
              <a:rPr lang="en-US" sz="3200" dirty="0"/>
              <a:t>, …, x</a:t>
            </a:r>
            <a:r>
              <a:rPr lang="en-US" sz="3200" baseline="30000" dirty="0" smtClean="0"/>
              <a:t>(m)</a:t>
            </a:r>
            <a:r>
              <a:rPr lang="en-US" sz="3200" baseline="-25000" dirty="0"/>
              <a:t>n</a:t>
            </a:r>
            <a:r>
              <a:rPr lang="en-US" sz="3200" dirty="0"/>
              <a:t>, y</a:t>
            </a:r>
            <a:r>
              <a:rPr lang="en-US" sz="3200" baseline="30000" dirty="0" smtClean="0"/>
              <a:t>(m)</a:t>
            </a:r>
            <a:r>
              <a:rPr lang="en-US" sz="3200" dirty="0" smtClean="0"/>
              <a:t>)}</a:t>
            </a:r>
          </a:p>
          <a:p>
            <a:pPr lvl="2"/>
            <a:r>
              <a:rPr lang="en-US" sz="2600" dirty="0" smtClean="0"/>
              <a:t>The x’s are input values, y’s are corresponding know output values (“labels”)</a:t>
            </a:r>
          </a:p>
          <a:p>
            <a:pPr lvl="1"/>
            <a:r>
              <a:rPr lang="en-US" sz="3200" dirty="0" smtClean="0"/>
              <a:t>Think of it like a table of size </a:t>
            </a:r>
            <a:r>
              <a:rPr lang="en-US" sz="3200" i="1" dirty="0" smtClean="0"/>
              <a:t>m</a:t>
            </a:r>
            <a:r>
              <a:rPr lang="en-US" sz="3200" dirty="0" smtClean="0"/>
              <a:t> in which the i</a:t>
            </a:r>
            <a:r>
              <a:rPr lang="en-US" sz="3200" baseline="30000" dirty="0" smtClean="0"/>
              <a:t>th </a:t>
            </a:r>
            <a:r>
              <a:rPr lang="en-US" sz="3200" dirty="0" smtClean="0"/>
              <a:t>row has the format</a:t>
            </a:r>
          </a:p>
          <a:p>
            <a:pPr lvl="2"/>
            <a:r>
              <a:rPr lang="en-US" sz="2600" dirty="0" smtClean="0"/>
              <a:t> (x</a:t>
            </a:r>
            <a:r>
              <a:rPr lang="en-US" sz="2600" baseline="30000" dirty="0" smtClean="0"/>
              <a:t>(i)</a:t>
            </a:r>
            <a:r>
              <a:rPr lang="en-US" sz="2600" baseline="-25000" dirty="0"/>
              <a:t>1</a:t>
            </a:r>
            <a:r>
              <a:rPr lang="en-US" sz="2600" dirty="0"/>
              <a:t>, …, x</a:t>
            </a:r>
            <a:r>
              <a:rPr lang="en-US" sz="2600" baseline="30000" dirty="0" smtClean="0"/>
              <a:t>(i)</a:t>
            </a:r>
            <a:r>
              <a:rPr lang="en-US" sz="2600" baseline="-25000" dirty="0" smtClean="0"/>
              <a:t>n</a:t>
            </a:r>
            <a:r>
              <a:rPr lang="en-US" sz="2600" dirty="0" smtClean="0"/>
              <a:t>, </a:t>
            </a:r>
            <a:r>
              <a:rPr lang="en-US" sz="2600" dirty="0"/>
              <a:t>y</a:t>
            </a:r>
            <a:r>
              <a:rPr lang="en-US" sz="2600" baseline="30000" dirty="0" smtClean="0"/>
              <a:t>(i)</a:t>
            </a:r>
            <a:r>
              <a:rPr lang="en-US" sz="2600" dirty="0"/>
              <a:t>)</a:t>
            </a:r>
            <a:endParaRPr lang="en-US" sz="2600" dirty="0" smtClean="0"/>
          </a:p>
          <a:p>
            <a:pPr lvl="2"/>
            <a:endParaRPr lang="en-US" dirty="0"/>
          </a:p>
        </p:txBody>
      </p:sp>
      <p:pic>
        <p:nvPicPr>
          <p:cNvPr id="3" name="Picture 2" descr="trai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575" y="2270126"/>
            <a:ext cx="6072188" cy="1770594"/>
          </a:xfrm>
          <a:prstGeom prst="rect">
            <a:avLst/>
          </a:prstGeom>
        </p:spPr>
      </p:pic>
    </p:spTree>
    <p:extLst>
      <p:ext uri="{BB962C8B-B14F-4D97-AF65-F5344CB8AC3E}">
        <p14:creationId xmlns:p14="http://schemas.microsoft.com/office/powerpoint/2010/main" val="4251534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491">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1">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491">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491">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49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35"/>
          <p:cNvSpPr txBox="1">
            <a:spLocks/>
          </p:cNvSpPr>
          <p:nvPr/>
        </p:nvSpPr>
        <p:spPr>
          <a:xfrm>
            <a:off x="406129" y="180098"/>
            <a:ext cx="8084636" cy="121690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b="1" dirty="0" smtClean="0">
                <a:solidFill>
                  <a:srgbClr val="FF0000"/>
                </a:solidFill>
              </a:rPr>
              <a:t>Remember this Slide?</a:t>
            </a:r>
          </a:p>
          <a:p>
            <a:r>
              <a:rPr lang="en-US" sz="2800" b="1" dirty="0" smtClean="0">
                <a:solidFill>
                  <a:srgbClr val="FF0000"/>
                </a:solidFill>
              </a:rPr>
              <a:t>The Evolution of Intelligence</a:t>
            </a:r>
          </a:p>
          <a:p>
            <a:r>
              <a:rPr lang="en-US" sz="2000" dirty="0"/>
              <a:t>Precambrian (Reptilian) Brain to Neocortex </a:t>
            </a:r>
            <a:r>
              <a:rPr lang="en-US" sz="2000" dirty="0">
                <a:sym typeface="Wingdings"/>
              </a:rPr>
              <a:t> </a:t>
            </a:r>
            <a:r>
              <a:rPr lang="en-US" sz="2000" dirty="0"/>
              <a:t>Hardware to </a:t>
            </a:r>
            <a:r>
              <a:rPr lang="en-US" sz="2000" dirty="0" smtClean="0"/>
              <a:t>Software</a:t>
            </a:r>
            <a:endParaRPr lang="en-US" sz="2000" dirty="0"/>
          </a:p>
        </p:txBody>
      </p:sp>
      <p:grpSp>
        <p:nvGrpSpPr>
          <p:cNvPr id="13" name="Group 12"/>
          <p:cNvGrpSpPr/>
          <p:nvPr/>
        </p:nvGrpSpPr>
        <p:grpSpPr>
          <a:xfrm>
            <a:off x="524948" y="1576601"/>
            <a:ext cx="8318479" cy="3517291"/>
            <a:chOff x="244809" y="1591319"/>
            <a:chExt cx="8616349" cy="4262982"/>
          </a:xfrm>
        </p:grpSpPr>
        <p:sp>
          <p:nvSpPr>
            <p:cNvPr id="12" name="Rectangle 11"/>
            <p:cNvSpPr/>
            <p:nvPr/>
          </p:nvSpPr>
          <p:spPr>
            <a:xfrm>
              <a:off x="244809" y="1591319"/>
              <a:ext cx="8616349" cy="426298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542679" y="1798353"/>
              <a:ext cx="7978159" cy="3750609"/>
              <a:chOff x="637987" y="2046567"/>
              <a:chExt cx="7978159" cy="3750609"/>
            </a:xfrm>
          </p:grpSpPr>
          <p:sp>
            <p:nvSpPr>
              <p:cNvPr id="7" name="Rectangle 6"/>
              <p:cNvSpPr/>
              <p:nvPr/>
            </p:nvSpPr>
            <p:spPr>
              <a:xfrm>
                <a:off x="4676577" y="2046567"/>
                <a:ext cx="3939569" cy="832101"/>
              </a:xfrm>
              <a:prstGeom prst="rect">
                <a:avLst/>
              </a:prstGeom>
              <a:gradFill>
                <a:gsLst>
                  <a:gs pos="0">
                    <a:schemeClr val="bg2">
                      <a:lumMod val="50000"/>
                    </a:schemeClr>
                  </a:gs>
                  <a:gs pos="80000">
                    <a:schemeClr val="bg2">
                      <a:lumMod val="75000"/>
                    </a:schemeClr>
                  </a:gs>
                  <a:gs pos="100000">
                    <a:schemeClr val="bg2"/>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SOFTWARE</a:t>
                </a:r>
                <a:endParaRPr lang="en-US" dirty="0"/>
              </a:p>
            </p:txBody>
          </p:sp>
          <p:pic>
            <p:nvPicPr>
              <p:cNvPr id="8" name="Picture 7" descr="C:\Documents and Settings\ccolgan\Desktop\BROCADE PROJECTS\Sales Leadership Summit_Mid-Year Event\SLS_2012_SF\PRESENTATIONS\04_Dave Meyer\iStock_000021837810Small.jpg"/>
              <p:cNvPicPr>
                <a:picLocks noChangeAspect="1" noChangeArrowheads="1"/>
              </p:cNvPicPr>
              <p:nvPr/>
            </p:nvPicPr>
            <p:blipFill>
              <a:blip r:embed="rId2"/>
              <a:srcRect l="11566" t="5624" b="7567"/>
              <a:stretch>
                <a:fillRect/>
              </a:stretch>
            </p:blipFill>
            <p:spPr bwMode="auto">
              <a:xfrm>
                <a:off x="639766" y="2898507"/>
                <a:ext cx="3902371" cy="2822844"/>
              </a:xfrm>
              <a:prstGeom prst="rect">
                <a:avLst/>
              </a:prstGeom>
              <a:noFill/>
            </p:spPr>
          </p:pic>
          <p:sp>
            <p:nvSpPr>
              <p:cNvPr id="9" name="Rectangle 8"/>
              <p:cNvSpPr/>
              <p:nvPr/>
            </p:nvSpPr>
            <p:spPr>
              <a:xfrm>
                <a:off x="637987" y="2046567"/>
                <a:ext cx="3939569" cy="832101"/>
              </a:xfrm>
              <a:prstGeom prst="rect">
                <a:avLst/>
              </a:prstGeom>
              <a:gradFill>
                <a:gsLst>
                  <a:gs pos="0">
                    <a:schemeClr val="bg2">
                      <a:lumMod val="50000"/>
                    </a:schemeClr>
                  </a:gs>
                  <a:gs pos="80000">
                    <a:schemeClr val="bg2">
                      <a:lumMod val="75000"/>
                    </a:schemeClr>
                  </a:gs>
                  <a:gs pos="100000">
                    <a:schemeClr val="bg2"/>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HARDWARE</a:t>
                </a:r>
                <a:endParaRPr lang="en-US" dirty="0"/>
              </a:p>
            </p:txBody>
          </p:sp>
          <p:pic>
            <p:nvPicPr>
              <p:cNvPr id="10" name="Picture 9" descr="br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354" y="2988235"/>
                <a:ext cx="3854822" cy="2808941"/>
              </a:xfrm>
              <a:prstGeom prst="rect">
                <a:avLst/>
              </a:prstGeom>
            </p:spPr>
          </p:pic>
        </p:grpSp>
      </p:grpSp>
      <p:sp>
        <p:nvSpPr>
          <p:cNvPr id="11" name="TextBox 10"/>
          <p:cNvSpPr txBox="1"/>
          <p:nvPr/>
        </p:nvSpPr>
        <p:spPr>
          <a:xfrm>
            <a:off x="332871" y="5398470"/>
            <a:ext cx="5698996" cy="1261884"/>
          </a:xfrm>
          <a:prstGeom prst="rect">
            <a:avLst/>
          </a:prstGeom>
          <a:noFill/>
        </p:spPr>
        <p:txBody>
          <a:bodyPr wrap="none" rtlCol="0">
            <a:spAutoFit/>
          </a:bodyPr>
          <a:lstStyle/>
          <a:p>
            <a:pPr marL="285750" indent="-285750">
              <a:buFont typeface="Arial"/>
              <a:buChar char="•"/>
            </a:pPr>
            <a:r>
              <a:rPr lang="en-US" sz="1600" dirty="0" smtClean="0"/>
              <a:t>Universal Architectural Features of Scalable/Evolvable Systems</a:t>
            </a:r>
          </a:p>
          <a:p>
            <a:pPr marL="742950" lvl="1" indent="-285750">
              <a:buFont typeface="Arial"/>
              <a:buChar char="•"/>
            </a:pPr>
            <a:r>
              <a:rPr lang="en-US" sz="1200" b="1" dirty="0" smtClean="0">
                <a:solidFill>
                  <a:srgbClr val="FF0000"/>
                </a:solidFill>
              </a:rPr>
              <a:t>RYF-Complexity</a:t>
            </a:r>
          </a:p>
          <a:p>
            <a:pPr marL="742950" lvl="1" indent="-285750">
              <a:buFont typeface="Arial"/>
              <a:buChar char="•"/>
            </a:pPr>
            <a:r>
              <a:rPr lang="en-US" sz="1200" b="1" dirty="0" smtClean="0">
                <a:solidFill>
                  <a:srgbClr val="FF0000"/>
                </a:solidFill>
              </a:rPr>
              <a:t>Bowtie architectures </a:t>
            </a:r>
          </a:p>
          <a:p>
            <a:pPr marL="742950" lvl="1" indent="-285750">
              <a:buFont typeface="Arial"/>
              <a:buChar char="•"/>
            </a:pPr>
            <a:r>
              <a:rPr lang="en-US" sz="1200" dirty="0" smtClean="0"/>
              <a:t>Massively distributed control</a:t>
            </a:r>
            <a:endParaRPr lang="en-US" sz="1200" dirty="0"/>
          </a:p>
          <a:p>
            <a:pPr marL="742950" lvl="1" indent="-285750">
              <a:buFont typeface="Arial"/>
              <a:buChar char="•"/>
            </a:pPr>
            <a:r>
              <a:rPr lang="en-US" sz="1200" dirty="0"/>
              <a:t>H</a:t>
            </a:r>
            <a:r>
              <a:rPr lang="en-US" sz="1200" dirty="0" smtClean="0"/>
              <a:t>ighly layered with robust control</a:t>
            </a:r>
          </a:p>
          <a:p>
            <a:pPr marL="742950" lvl="1" indent="-285750">
              <a:buFont typeface="Arial"/>
              <a:buChar char="•"/>
            </a:pPr>
            <a:r>
              <a:rPr lang="en-US" sz="1200" dirty="0" smtClean="0"/>
              <a:t>Component reuse</a:t>
            </a:r>
            <a:endParaRPr lang="en-US" sz="1200" dirty="0"/>
          </a:p>
        </p:txBody>
      </p:sp>
      <p:sp>
        <p:nvSpPr>
          <p:cNvPr id="14" name="TextBox 13"/>
          <p:cNvSpPr txBox="1"/>
          <p:nvPr/>
        </p:nvSpPr>
        <p:spPr>
          <a:xfrm>
            <a:off x="4769206" y="5583136"/>
            <a:ext cx="4161917" cy="1077218"/>
          </a:xfrm>
          <a:prstGeom prst="rect">
            <a:avLst/>
          </a:prstGeom>
          <a:noFill/>
        </p:spPr>
        <p:txBody>
          <a:bodyPr wrap="none" rtlCol="0">
            <a:spAutoFit/>
          </a:bodyPr>
          <a:lstStyle/>
          <a:p>
            <a:r>
              <a:rPr lang="en-US" sz="3200" b="1" dirty="0" smtClean="0">
                <a:solidFill>
                  <a:srgbClr val="FF0000"/>
                </a:solidFill>
              </a:rPr>
              <a:t>Once you have the h/w</a:t>
            </a:r>
          </a:p>
          <a:p>
            <a:r>
              <a:rPr lang="en-US" sz="3200" b="1" i="1" dirty="0" smtClean="0">
                <a:solidFill>
                  <a:srgbClr val="FF0000"/>
                </a:solidFill>
              </a:rPr>
              <a:t>its all about code</a:t>
            </a:r>
            <a:endParaRPr lang="en-US" sz="3200" b="1" i="1" dirty="0">
              <a:solidFill>
                <a:srgbClr val="FF0000"/>
              </a:solidFill>
            </a:endParaRPr>
          </a:p>
        </p:txBody>
      </p:sp>
      <p:sp>
        <p:nvSpPr>
          <p:cNvPr id="2" name="Slide Number Placeholder 1"/>
          <p:cNvSpPr>
            <a:spLocks noGrp="1"/>
          </p:cNvSpPr>
          <p:nvPr>
            <p:ph type="sldNum" sz="quarter" idx="12"/>
          </p:nvPr>
        </p:nvSpPr>
        <p:spPr/>
        <p:txBody>
          <a:bodyPr/>
          <a:lstStyle/>
          <a:p>
            <a:fld id="{21F837FD-8F87-7743-AB44-21CAE7E625D8}" type="slidenum">
              <a:rPr lang="en-US" smtClean="0"/>
              <a:t>3</a:t>
            </a:fld>
            <a:endParaRPr lang="en-US" dirty="0"/>
          </a:p>
        </p:txBody>
      </p:sp>
      <p:sp>
        <p:nvSpPr>
          <p:cNvPr id="3" name="TextBox 2"/>
          <p:cNvSpPr txBox="1"/>
          <p:nvPr/>
        </p:nvSpPr>
        <p:spPr>
          <a:xfrm rot="19700409">
            <a:off x="-57830" y="2268316"/>
            <a:ext cx="9347453"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smtClean="0">
                <a:solidFill>
                  <a:srgbClr val="FF0000"/>
                </a:solidFill>
              </a:rPr>
              <a:t>Clearly SDN wasn’t about doing the same </a:t>
            </a:r>
          </a:p>
          <a:p>
            <a:r>
              <a:rPr lang="en-US" sz="3600" b="1" dirty="0">
                <a:solidFill>
                  <a:srgbClr val="FF0000"/>
                </a:solidFill>
              </a:rPr>
              <a:t>t</a:t>
            </a:r>
            <a:r>
              <a:rPr lang="en-US" sz="3600" b="1" dirty="0" smtClean="0">
                <a:solidFill>
                  <a:srgbClr val="FF0000"/>
                </a:solidFill>
              </a:rPr>
              <a:t>hings that we’ve been doing, just in different </a:t>
            </a:r>
          </a:p>
          <a:p>
            <a:r>
              <a:rPr lang="en-US" sz="3600" b="1" dirty="0" smtClean="0">
                <a:solidFill>
                  <a:srgbClr val="FF0000"/>
                </a:solidFill>
              </a:rPr>
              <a:t>ways. Rather, </a:t>
            </a:r>
            <a:r>
              <a:rPr lang="en-US" sz="3600" b="1" dirty="0">
                <a:solidFill>
                  <a:srgbClr val="FF0000"/>
                </a:solidFill>
              </a:rPr>
              <a:t>t</a:t>
            </a:r>
            <a:r>
              <a:rPr lang="en-US" sz="3600" b="1" dirty="0" smtClean="0">
                <a:solidFill>
                  <a:srgbClr val="FF0000"/>
                </a:solidFill>
              </a:rPr>
              <a:t>he promise of SD(x) is much more </a:t>
            </a:r>
            <a:r>
              <a:rPr lang="en-US" sz="3600" b="1" dirty="0">
                <a:solidFill>
                  <a:srgbClr val="FF0000"/>
                </a:solidFill>
              </a:rPr>
              <a:t>i</a:t>
            </a:r>
            <a:r>
              <a:rPr lang="en-US" sz="3600" b="1" dirty="0" smtClean="0">
                <a:solidFill>
                  <a:srgbClr val="FF0000"/>
                </a:solidFill>
              </a:rPr>
              <a:t>ntelligent CSNSE (“networks”).</a:t>
            </a:r>
            <a:endParaRPr lang="en-US" sz="3600" b="1" dirty="0">
              <a:solidFill>
                <a:srgbClr val="FF0000"/>
              </a:solidFill>
            </a:endParaRPr>
          </a:p>
        </p:txBody>
      </p:sp>
    </p:spTree>
    <p:extLst>
      <p:ext uri="{BB962C8B-B14F-4D97-AF65-F5344CB8AC3E}">
        <p14:creationId xmlns:p14="http://schemas.microsoft.com/office/powerpoint/2010/main" val="21365714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16082" y="80585"/>
            <a:ext cx="8229600" cy="1143000"/>
          </a:xfrm>
        </p:spPr>
        <p:txBody>
          <a:bodyPr/>
          <a:lstStyle/>
          <a:p>
            <a:r>
              <a:rPr lang="en-US" dirty="0"/>
              <a:t>Unsupervised learning</a:t>
            </a:r>
          </a:p>
        </p:txBody>
      </p:sp>
      <p:sp>
        <p:nvSpPr>
          <p:cNvPr id="64515" name="Rectangle 3"/>
          <p:cNvSpPr>
            <a:spLocks noGrp="1" noChangeArrowheads="1"/>
          </p:cNvSpPr>
          <p:nvPr>
            <p:ph type="body" idx="1"/>
          </p:nvPr>
        </p:nvSpPr>
        <p:spPr>
          <a:xfrm>
            <a:off x="457200" y="1488203"/>
            <a:ext cx="8229600" cy="5634415"/>
          </a:xfrm>
        </p:spPr>
        <p:txBody>
          <a:bodyPr>
            <a:normAutofit fontScale="62500" lnSpcReduction="20000"/>
          </a:bodyPr>
          <a:lstStyle/>
          <a:p>
            <a:pPr>
              <a:lnSpc>
                <a:spcPct val="90000"/>
              </a:lnSpc>
            </a:pPr>
            <a:r>
              <a:rPr lang="en-US" sz="3000" dirty="0" smtClean="0"/>
              <a:t>Basic idea: Discover unknown structure in input data</a:t>
            </a:r>
          </a:p>
          <a:p>
            <a:pPr lvl="1">
              <a:lnSpc>
                <a:spcPct val="90000"/>
              </a:lnSpc>
            </a:pPr>
            <a:r>
              <a:rPr lang="en-US" sz="2600" dirty="0" smtClean="0"/>
              <a:t>Deep unsupervised learning is where all the action is…</a:t>
            </a:r>
            <a:endParaRPr lang="en-US" sz="2600" dirty="0"/>
          </a:p>
          <a:p>
            <a:pPr>
              <a:lnSpc>
                <a:spcPct val="90000"/>
              </a:lnSpc>
            </a:pPr>
            <a:endParaRPr lang="en-US" sz="3000" dirty="0" smtClean="0"/>
          </a:p>
          <a:p>
            <a:pPr>
              <a:lnSpc>
                <a:spcPct val="90000"/>
              </a:lnSpc>
            </a:pPr>
            <a:r>
              <a:rPr lang="en-US" sz="3000" dirty="0" smtClean="0"/>
              <a:t>Data clustering and dimension reduction</a:t>
            </a:r>
          </a:p>
          <a:p>
            <a:pPr lvl="1">
              <a:lnSpc>
                <a:spcPct val="90000"/>
              </a:lnSpc>
            </a:pPr>
            <a:r>
              <a:rPr lang="en-US" sz="2600" dirty="0" smtClean="0"/>
              <a:t>More generally: find the relationships/structure in the data set</a:t>
            </a:r>
          </a:p>
          <a:p>
            <a:pPr lvl="1">
              <a:lnSpc>
                <a:spcPct val="90000"/>
              </a:lnSpc>
            </a:pPr>
            <a:r>
              <a:rPr lang="en-US" sz="2600" dirty="0" smtClean="0"/>
              <a:t>Perhaps the “true” meaning of </a:t>
            </a:r>
            <a:r>
              <a:rPr lang="en-US" sz="2600" i="1" dirty="0" smtClean="0"/>
              <a:t>abstraction</a:t>
            </a:r>
          </a:p>
          <a:p>
            <a:pPr>
              <a:lnSpc>
                <a:spcPct val="90000"/>
              </a:lnSpc>
            </a:pPr>
            <a:endParaRPr lang="en-US" sz="3000" dirty="0"/>
          </a:p>
          <a:p>
            <a:pPr>
              <a:lnSpc>
                <a:spcPct val="90000"/>
              </a:lnSpc>
            </a:pPr>
            <a:r>
              <a:rPr lang="en-US" sz="3000" dirty="0"/>
              <a:t>No need </a:t>
            </a:r>
            <a:r>
              <a:rPr lang="en-US" sz="3000" dirty="0" smtClean="0"/>
              <a:t>for labeled data</a:t>
            </a:r>
            <a:endParaRPr lang="en-US" sz="3000" dirty="0"/>
          </a:p>
          <a:p>
            <a:pPr lvl="1">
              <a:lnSpc>
                <a:spcPct val="90000"/>
              </a:lnSpc>
            </a:pPr>
            <a:r>
              <a:rPr lang="en-US" sz="2600" dirty="0" smtClean="0"/>
              <a:t>The </a:t>
            </a:r>
            <a:r>
              <a:rPr lang="en-US" sz="2600" dirty="0"/>
              <a:t>network </a:t>
            </a:r>
            <a:r>
              <a:rPr lang="en-US" sz="2600" dirty="0" smtClean="0"/>
              <a:t>itself finds </a:t>
            </a:r>
            <a:r>
              <a:rPr lang="en-US" sz="2600" dirty="0"/>
              <a:t>the correlations </a:t>
            </a:r>
            <a:r>
              <a:rPr lang="en-US" sz="2600" dirty="0" smtClean="0"/>
              <a:t>in the </a:t>
            </a:r>
            <a:r>
              <a:rPr lang="en-US" sz="2600" dirty="0"/>
              <a:t>data</a:t>
            </a:r>
          </a:p>
          <a:p>
            <a:pPr>
              <a:lnSpc>
                <a:spcPct val="90000"/>
              </a:lnSpc>
            </a:pPr>
            <a:endParaRPr lang="en-US" sz="3000" dirty="0" smtClean="0"/>
          </a:p>
          <a:p>
            <a:pPr>
              <a:lnSpc>
                <a:spcPct val="90000"/>
              </a:lnSpc>
            </a:pPr>
            <a:r>
              <a:rPr lang="en-US" sz="3000" dirty="0" smtClean="0"/>
              <a:t>Learning algorithms include (there are many)</a:t>
            </a:r>
          </a:p>
          <a:p>
            <a:pPr lvl="1">
              <a:lnSpc>
                <a:spcPct val="90000"/>
              </a:lnSpc>
            </a:pPr>
            <a:r>
              <a:rPr lang="en-US" sz="3000" dirty="0" smtClean="0"/>
              <a:t>Auto-encoders (denoising, stacked)</a:t>
            </a:r>
          </a:p>
          <a:p>
            <a:pPr lvl="2">
              <a:lnSpc>
                <a:spcPct val="90000"/>
              </a:lnSpc>
            </a:pPr>
            <a:r>
              <a:rPr lang="en-US" sz="2600" dirty="0" smtClean="0">
                <a:hlinkClick r:id="rId3"/>
              </a:rPr>
              <a:t>http://machinelearning.org/archive/icml2008/papers/592.pdf</a:t>
            </a:r>
            <a:endParaRPr lang="en-US" sz="2600" dirty="0" smtClean="0"/>
          </a:p>
          <a:p>
            <a:pPr lvl="2">
              <a:lnSpc>
                <a:spcPct val="90000"/>
              </a:lnSpc>
            </a:pPr>
            <a:r>
              <a:rPr lang="en-US" sz="2600" dirty="0" smtClean="0">
                <a:hlinkClick r:id="rId4"/>
              </a:rPr>
              <a:t>http://jmlr.org/papers/volume11/vincent10a/vincent10a.pdf</a:t>
            </a:r>
            <a:endParaRPr lang="en-US" sz="2600" dirty="0" smtClean="0"/>
          </a:p>
          <a:p>
            <a:pPr lvl="1">
              <a:lnSpc>
                <a:spcPct val="90000"/>
              </a:lnSpc>
            </a:pPr>
            <a:r>
              <a:rPr lang="en-US" sz="3000" dirty="0" smtClean="0"/>
              <a:t>Restricted Boltzmann Machines</a:t>
            </a:r>
          </a:p>
          <a:p>
            <a:pPr lvl="2">
              <a:lnSpc>
                <a:spcPct val="90000"/>
              </a:lnSpc>
            </a:pPr>
            <a:r>
              <a:rPr lang="en-US" sz="2600" dirty="0" smtClean="0">
                <a:hlinkClick r:id="rId5"/>
              </a:rPr>
              <a:t>https://www.cs.toronto.edu/~hinton/absps/guideTR.pdf</a:t>
            </a:r>
            <a:endParaRPr lang="en-US" sz="2600" dirty="0" smtClean="0"/>
          </a:p>
          <a:p>
            <a:pPr lvl="2">
              <a:lnSpc>
                <a:spcPct val="90000"/>
              </a:lnSpc>
            </a:pPr>
            <a:r>
              <a:rPr lang="en-US" sz="2600" dirty="0" smtClean="0"/>
              <a:t>Hopfield Networks</a:t>
            </a:r>
          </a:p>
          <a:p>
            <a:pPr lvl="1">
              <a:lnSpc>
                <a:spcPct val="90000"/>
              </a:lnSpc>
            </a:pPr>
            <a:r>
              <a:rPr lang="en-US" sz="3000" dirty="0"/>
              <a:t>K-Means </a:t>
            </a:r>
            <a:r>
              <a:rPr lang="en-US" sz="3000" dirty="0" smtClean="0"/>
              <a:t>Clustering</a:t>
            </a:r>
          </a:p>
          <a:p>
            <a:pPr lvl="1">
              <a:lnSpc>
                <a:spcPct val="90000"/>
              </a:lnSpc>
            </a:pPr>
            <a:r>
              <a:rPr lang="en-US" sz="3000" dirty="0" smtClean="0"/>
              <a:t>Sparse Encoders</a:t>
            </a:r>
          </a:p>
          <a:p>
            <a:pPr lvl="1">
              <a:lnSpc>
                <a:spcPct val="90000"/>
              </a:lnSpc>
            </a:pPr>
            <a:r>
              <a:rPr lang="en-US" sz="3000" dirty="0" smtClean="0"/>
              <a:t>...</a:t>
            </a:r>
            <a:endParaRPr lang="en-US" sz="3000" dirty="0"/>
          </a:p>
          <a:p>
            <a:pPr>
              <a:lnSpc>
                <a:spcPct val="90000"/>
              </a:lnSpc>
              <a:buFont typeface="Wingdings" charset="0"/>
              <a:buNone/>
            </a:pPr>
            <a:r>
              <a:rPr lang="en-US" sz="2800" dirty="0"/>
              <a:t>		</a:t>
            </a:r>
          </a:p>
        </p:txBody>
      </p:sp>
    </p:spTree>
    <p:extLst>
      <p:ext uri="{BB962C8B-B14F-4D97-AF65-F5344CB8AC3E}">
        <p14:creationId xmlns:p14="http://schemas.microsoft.com/office/powerpoint/2010/main" val="36729147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5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5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51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51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51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515">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515">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515">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515">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515">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515">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515">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515">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515">
                                            <p:txEl>
                                              <p:pRg st="19" end="1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451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t>Well, How About Brains?</a:t>
            </a:r>
            <a:endParaRPr lang="en-US" dirty="0"/>
          </a:p>
        </p:txBody>
      </p:sp>
      <p:sp>
        <p:nvSpPr>
          <p:cNvPr id="70659" name="Rectangle 3"/>
          <p:cNvSpPr>
            <a:spLocks noGrp="1" noChangeArrowheads="1"/>
          </p:cNvSpPr>
          <p:nvPr>
            <p:ph type="body" idx="1"/>
          </p:nvPr>
        </p:nvSpPr>
        <p:spPr>
          <a:xfrm>
            <a:off x="419100" y="1552312"/>
            <a:ext cx="8305800" cy="5168970"/>
          </a:xfrm>
        </p:spPr>
        <p:txBody>
          <a:bodyPr>
            <a:normAutofit fontScale="85000" lnSpcReduction="20000"/>
          </a:bodyPr>
          <a:lstStyle/>
          <a:p>
            <a:pPr>
              <a:lnSpc>
                <a:spcPct val="90000"/>
              </a:lnSpc>
            </a:pPr>
            <a:r>
              <a:rPr lang="en-US" sz="2400" dirty="0"/>
              <a:t>Brains learn</a:t>
            </a:r>
          </a:p>
          <a:p>
            <a:pPr lvl="1">
              <a:lnSpc>
                <a:spcPct val="90000"/>
              </a:lnSpc>
            </a:pPr>
            <a:r>
              <a:rPr lang="en-US" sz="2000" dirty="0" smtClean="0"/>
              <a:t>How? By altering </a:t>
            </a:r>
            <a:r>
              <a:rPr lang="en-US" sz="2000" dirty="0"/>
              <a:t>strength between neurons</a:t>
            </a:r>
          </a:p>
          <a:p>
            <a:pPr lvl="1">
              <a:lnSpc>
                <a:spcPct val="90000"/>
              </a:lnSpc>
            </a:pPr>
            <a:r>
              <a:rPr lang="en-US" sz="2000" dirty="0"/>
              <a:t>Creating/deleting </a:t>
            </a:r>
            <a:r>
              <a:rPr lang="en-US" sz="2000" dirty="0" smtClean="0"/>
              <a:t>connections</a:t>
            </a:r>
          </a:p>
          <a:p>
            <a:pPr lvl="1">
              <a:lnSpc>
                <a:spcPct val="90000"/>
              </a:lnSpc>
            </a:pPr>
            <a:r>
              <a:rPr lang="en-US" sz="2000" dirty="0" smtClean="0"/>
              <a:t>Have a </a:t>
            </a:r>
            <a:r>
              <a:rPr lang="en-US" sz="2000" i="1" dirty="0" smtClean="0">
                <a:solidFill>
                  <a:srgbClr val="FF0000"/>
                </a:solidFill>
              </a:rPr>
              <a:t>deep</a:t>
            </a:r>
            <a:r>
              <a:rPr lang="en-US" sz="2000" i="1" dirty="0" smtClean="0"/>
              <a:t> </a:t>
            </a:r>
            <a:r>
              <a:rPr lang="en-US" sz="2000" dirty="0" smtClean="0"/>
              <a:t>architecture </a:t>
            </a:r>
          </a:p>
          <a:p>
            <a:pPr lvl="1">
              <a:lnSpc>
                <a:spcPct val="90000"/>
              </a:lnSpc>
            </a:pPr>
            <a:r>
              <a:rPr lang="en-US" sz="2000" dirty="0"/>
              <a:t>U</a:t>
            </a:r>
            <a:r>
              <a:rPr lang="en-US" sz="2000" dirty="0" smtClean="0"/>
              <a:t>se both supervised and unsupervised learning</a:t>
            </a:r>
            <a:endParaRPr lang="en-US" sz="2000" i="1" dirty="0" smtClean="0"/>
          </a:p>
          <a:p>
            <a:pPr lvl="1">
              <a:lnSpc>
                <a:spcPct val="90000"/>
              </a:lnSpc>
            </a:pPr>
            <a:endParaRPr lang="en-US" sz="2000" dirty="0"/>
          </a:p>
          <a:p>
            <a:pPr>
              <a:lnSpc>
                <a:spcPct val="90000"/>
              </a:lnSpc>
            </a:pPr>
            <a:r>
              <a:rPr lang="en-US" sz="2400" dirty="0"/>
              <a:t>Hebb</a:t>
            </a:r>
            <a:r>
              <a:rPr lang="ja-JP" altLang="en-US" sz="2400" dirty="0">
                <a:latin typeface="Arial"/>
              </a:rPr>
              <a:t>’</a:t>
            </a:r>
            <a:r>
              <a:rPr lang="en-US" sz="2400" dirty="0"/>
              <a:t>s Postulate (</a:t>
            </a:r>
            <a:r>
              <a:rPr lang="en-US" sz="2400" i="1" dirty="0"/>
              <a:t>Hebbian Learning</a:t>
            </a:r>
            <a:r>
              <a:rPr lang="en-US" sz="2400" dirty="0"/>
              <a:t>)</a:t>
            </a:r>
          </a:p>
          <a:p>
            <a:pPr lvl="1">
              <a:lnSpc>
                <a:spcPct val="90000"/>
              </a:lnSpc>
            </a:pPr>
            <a:r>
              <a:rPr lang="en-US" sz="2000" dirty="0"/>
              <a:t>When an axon of cell A is near enough to excite a cell B and repeatedly or persistently takes part in firing it, some growth process or metabolic change takes place in one or both cells such that A's efficiency, as one of the cells firing B, is </a:t>
            </a:r>
            <a:r>
              <a:rPr lang="en-US" sz="2000" dirty="0" smtClean="0"/>
              <a:t>increased</a:t>
            </a:r>
            <a:endParaRPr lang="en-US" sz="2000" dirty="0"/>
          </a:p>
          <a:p>
            <a:pPr lvl="1">
              <a:lnSpc>
                <a:spcPct val="90000"/>
              </a:lnSpc>
            </a:pPr>
            <a:r>
              <a:rPr lang="en-US" sz="2000" dirty="0" smtClean="0">
                <a:solidFill>
                  <a:srgbClr val="FF0000"/>
                </a:solidFill>
              </a:rPr>
              <a:t>That is, </a:t>
            </a:r>
            <a:r>
              <a:rPr lang="en-US" sz="2000" i="1" dirty="0" smtClean="0">
                <a:solidFill>
                  <a:srgbClr val="FF0000"/>
                </a:solidFill>
              </a:rPr>
              <a:t>learning is about adjusting weights and biases</a:t>
            </a:r>
          </a:p>
          <a:p>
            <a:pPr lvl="1">
              <a:lnSpc>
                <a:spcPct val="90000"/>
              </a:lnSpc>
            </a:pPr>
            <a:endParaRPr lang="en-US" sz="2000" dirty="0"/>
          </a:p>
          <a:p>
            <a:pPr>
              <a:lnSpc>
                <a:spcPct val="90000"/>
              </a:lnSpc>
            </a:pPr>
            <a:r>
              <a:rPr lang="en-US" sz="2400" dirty="0"/>
              <a:t>Long Term Potentiation (LTP)</a:t>
            </a:r>
          </a:p>
          <a:p>
            <a:pPr lvl="1">
              <a:lnSpc>
                <a:spcPct val="90000"/>
              </a:lnSpc>
            </a:pPr>
            <a:r>
              <a:rPr lang="en-US" sz="2000" dirty="0"/>
              <a:t>Cellular basis for learning and memory</a:t>
            </a:r>
          </a:p>
          <a:p>
            <a:pPr lvl="1">
              <a:lnSpc>
                <a:spcPct val="90000"/>
              </a:lnSpc>
            </a:pPr>
            <a:r>
              <a:rPr lang="en-US" sz="2000" dirty="0"/>
              <a:t>LTP is the long-lasting strengthening of the connection between two nerve cells in response to stimulation</a:t>
            </a:r>
          </a:p>
          <a:p>
            <a:pPr lvl="1">
              <a:lnSpc>
                <a:spcPct val="90000"/>
              </a:lnSpc>
            </a:pPr>
            <a:r>
              <a:rPr lang="en-US" sz="2000" dirty="0"/>
              <a:t>Discovered in many regions of the </a:t>
            </a:r>
            <a:r>
              <a:rPr lang="en-US" sz="2000" dirty="0" smtClean="0"/>
              <a:t>cortex</a:t>
            </a:r>
          </a:p>
          <a:p>
            <a:pPr lvl="1">
              <a:lnSpc>
                <a:spcPct val="90000"/>
              </a:lnSpc>
            </a:pPr>
            <a:endParaRPr lang="en-US" sz="2000" dirty="0" smtClean="0"/>
          </a:p>
          <a:p>
            <a:pPr>
              <a:lnSpc>
                <a:spcPct val="90000"/>
              </a:lnSpc>
            </a:pPr>
            <a:r>
              <a:rPr lang="en-US" sz="2400" dirty="0" smtClean="0"/>
              <a:t>“One Learning Algorithm” Hypothesis</a:t>
            </a:r>
            <a:endParaRPr lang="en-US" sz="2000" dirty="0"/>
          </a:p>
          <a:p>
            <a:pPr lvl="1">
              <a:lnSpc>
                <a:spcPct val="90000"/>
              </a:lnSpc>
            </a:pPr>
            <a:r>
              <a:rPr lang="en-US" sz="2000" dirty="0" smtClean="0"/>
              <a:t>Caution on “biological inspirations”</a:t>
            </a:r>
          </a:p>
        </p:txBody>
      </p:sp>
    </p:spTree>
    <p:extLst>
      <p:ext uri="{BB962C8B-B14F-4D97-AF65-F5344CB8AC3E}">
        <p14:creationId xmlns:p14="http://schemas.microsoft.com/office/powerpoint/2010/main" val="60532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65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65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65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6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659">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659">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659">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0659">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65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34"/>
            <a:ext cx="8229600" cy="1143000"/>
          </a:xfrm>
        </p:spPr>
        <p:txBody>
          <a:bodyPr/>
          <a:lstStyle/>
          <a:p>
            <a:r>
              <a:rPr lang="en-US" dirty="0" smtClean="0"/>
              <a:t>One Learning Algorithm Hypothesis</a:t>
            </a:r>
            <a:endParaRPr lang="en-US" dirty="0"/>
          </a:p>
        </p:txBody>
      </p:sp>
      <p:pic>
        <p:nvPicPr>
          <p:cNvPr id="5" name="Picture 4" descr="one_learning_algorith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1490"/>
            <a:ext cx="9144000" cy="5586510"/>
          </a:xfrm>
          <a:prstGeom prst="rect">
            <a:avLst/>
          </a:prstGeom>
        </p:spPr>
      </p:pic>
      <p:sp>
        <p:nvSpPr>
          <p:cNvPr id="6" name="TextBox 5"/>
          <p:cNvSpPr txBox="1"/>
          <p:nvPr/>
        </p:nvSpPr>
        <p:spPr>
          <a:xfrm>
            <a:off x="457200" y="3672592"/>
            <a:ext cx="2877711" cy="369332"/>
          </a:xfrm>
          <a:prstGeom prst="rect">
            <a:avLst/>
          </a:prstGeom>
          <a:noFill/>
        </p:spPr>
        <p:txBody>
          <a:bodyPr wrap="none" rtlCol="0">
            <a:spAutoFit/>
          </a:bodyPr>
          <a:lstStyle/>
          <a:p>
            <a:r>
              <a:rPr lang="en-US" dirty="0" smtClean="0">
                <a:solidFill>
                  <a:schemeClr val="bg1"/>
                </a:solidFill>
              </a:rPr>
              <a:t>Neural  Rewiring Experiment</a:t>
            </a:r>
            <a:endParaRPr lang="en-US" dirty="0">
              <a:solidFill>
                <a:schemeClr val="bg1"/>
              </a:solidFill>
            </a:endParaRPr>
          </a:p>
        </p:txBody>
      </p:sp>
      <p:sp>
        <p:nvSpPr>
          <p:cNvPr id="7" name="TextBox 6"/>
          <p:cNvSpPr txBox="1"/>
          <p:nvPr/>
        </p:nvSpPr>
        <p:spPr>
          <a:xfrm>
            <a:off x="5181040" y="6341086"/>
            <a:ext cx="3847190" cy="307777"/>
          </a:xfrm>
          <a:prstGeom prst="rect">
            <a:avLst/>
          </a:prstGeom>
          <a:noFill/>
        </p:spPr>
        <p:txBody>
          <a:bodyPr wrap="none" rtlCol="0">
            <a:spAutoFit/>
          </a:bodyPr>
          <a:lstStyle/>
          <a:p>
            <a:r>
              <a:rPr lang="en-US" sz="1400" dirty="0">
                <a:solidFill>
                  <a:srgbClr val="FFFFFF"/>
                </a:solidFill>
                <a:latin typeface="Arial" pitchFamily="34" charset="0"/>
              </a:rPr>
              <a:t>(Roe et al., 1992. Hawkins &amp; Blakeslee, 2004</a:t>
            </a:r>
            <a:r>
              <a:rPr lang="en-US" sz="1400" dirty="0" smtClean="0">
                <a:solidFill>
                  <a:srgbClr val="FFFFFF"/>
                </a:solidFill>
                <a:latin typeface="Arial" pitchFamily="34" charset="0"/>
              </a:rPr>
              <a:t>)</a:t>
            </a:r>
            <a:endParaRPr lang="en-US" sz="1400" dirty="0">
              <a:solidFill>
                <a:srgbClr val="FFFFFF"/>
              </a:solidFill>
              <a:latin typeface="Arial" pitchFamily="34" charset="0"/>
            </a:endParaRPr>
          </a:p>
        </p:txBody>
      </p:sp>
    </p:spTree>
    <p:extLst>
      <p:ext uri="{BB962C8B-B14F-4D97-AF65-F5344CB8AC3E}">
        <p14:creationId xmlns:p14="http://schemas.microsoft.com/office/powerpoint/2010/main" val="26746342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427"/>
            <a:ext cx="8229600" cy="1143000"/>
          </a:xfrm>
        </p:spPr>
        <p:txBody>
          <a:bodyPr/>
          <a:lstStyle/>
          <a:p>
            <a:r>
              <a:rPr lang="en-US" dirty="0" smtClean="0"/>
              <a:t>OLA Effect Is Quite Generalized</a:t>
            </a:r>
            <a:endParaRPr lang="en-US" dirty="0"/>
          </a:p>
        </p:txBody>
      </p:sp>
      <p:pic>
        <p:nvPicPr>
          <p:cNvPr id="4" name="Picture 3" descr="one_learning_algorithm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6308"/>
            <a:ext cx="9144000" cy="5611692"/>
          </a:xfrm>
          <a:prstGeom prst="rect">
            <a:avLst/>
          </a:prstGeom>
        </p:spPr>
      </p:pic>
      <p:sp>
        <p:nvSpPr>
          <p:cNvPr id="5" name="TextBox 4"/>
          <p:cNvSpPr txBox="1"/>
          <p:nvPr/>
        </p:nvSpPr>
        <p:spPr>
          <a:xfrm>
            <a:off x="141099" y="6140411"/>
            <a:ext cx="4711546" cy="646331"/>
          </a:xfrm>
          <a:prstGeom prst="rect">
            <a:avLst/>
          </a:prstGeom>
          <a:noFill/>
        </p:spPr>
        <p:txBody>
          <a:bodyPr wrap="none" rtlCol="0">
            <a:spAutoFit/>
          </a:bodyPr>
          <a:lstStyle/>
          <a:p>
            <a:r>
              <a:rPr lang="en-US" dirty="0" smtClean="0">
                <a:solidFill>
                  <a:srgbClr val="FFFFFF"/>
                </a:solidFill>
              </a:rPr>
              <a:t>Inspiration: Wouldn’t it be better if we didn’t</a:t>
            </a:r>
          </a:p>
          <a:p>
            <a:r>
              <a:rPr lang="en-US" dirty="0">
                <a:solidFill>
                  <a:srgbClr val="FFFFFF"/>
                </a:solidFill>
              </a:rPr>
              <a:t>h</a:t>
            </a:r>
            <a:r>
              <a:rPr lang="en-US" dirty="0" smtClean="0">
                <a:solidFill>
                  <a:srgbClr val="FFFFFF"/>
                </a:solidFill>
              </a:rPr>
              <a:t>ave  “custom” learning algorithms or features?</a:t>
            </a:r>
            <a:endParaRPr lang="en-US" dirty="0">
              <a:solidFill>
                <a:srgbClr val="FFFFFF"/>
              </a:solidFill>
            </a:endParaRPr>
          </a:p>
        </p:txBody>
      </p:sp>
    </p:spTree>
    <p:extLst>
      <p:ext uri="{BB962C8B-B14F-4D97-AF65-F5344CB8AC3E}">
        <p14:creationId xmlns:p14="http://schemas.microsoft.com/office/powerpoint/2010/main" val="4207757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Neuron – Deeper Dive</a:t>
            </a:r>
            <a:endParaRPr lang="en-US" dirty="0"/>
          </a:p>
        </p:txBody>
      </p:sp>
      <p:grpSp>
        <p:nvGrpSpPr>
          <p:cNvPr id="3" name="Group 2"/>
          <p:cNvGrpSpPr/>
          <p:nvPr/>
        </p:nvGrpSpPr>
        <p:grpSpPr>
          <a:xfrm>
            <a:off x="0" y="1702760"/>
            <a:ext cx="9144000" cy="5012739"/>
            <a:chOff x="0" y="1702760"/>
            <a:chExt cx="9144000" cy="5012739"/>
          </a:xfrm>
        </p:grpSpPr>
        <p:pic>
          <p:nvPicPr>
            <p:cNvPr id="5" name="Picture 4" descr="artifical_neur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2760"/>
              <a:ext cx="9144000" cy="5012739"/>
            </a:xfrm>
            <a:prstGeom prst="rect">
              <a:avLst/>
            </a:prstGeom>
          </p:spPr>
        </p:pic>
        <p:sp>
          <p:nvSpPr>
            <p:cNvPr id="6" name="TextBox 5"/>
            <p:cNvSpPr txBox="1"/>
            <p:nvPr/>
          </p:nvSpPr>
          <p:spPr>
            <a:xfrm>
              <a:off x="583931" y="4467372"/>
              <a:ext cx="1619103" cy="461665"/>
            </a:xfrm>
            <a:prstGeom prst="rect">
              <a:avLst/>
            </a:prstGeom>
            <a:noFill/>
          </p:spPr>
          <p:txBody>
            <a:bodyPr wrap="none" rtlCol="0">
              <a:spAutoFit/>
            </a:bodyPr>
            <a:lstStyle/>
            <a:p>
              <a:r>
                <a:rPr lang="en-US" sz="2400" dirty="0"/>
                <a:t>h</a:t>
              </a:r>
              <a:r>
                <a:rPr lang="en-US" sz="2400" dirty="0" smtClean="0"/>
                <a:t>(x) ~  h</a:t>
              </a:r>
              <a:r>
                <a:rPr lang="en-US" sz="2400" baseline="-25000" dirty="0" smtClean="0"/>
                <a:t>θ</a:t>
              </a:r>
              <a:r>
                <a:rPr lang="en-US" sz="2400" dirty="0" smtClean="0"/>
                <a:t>(x)</a:t>
              </a:r>
              <a:endParaRPr lang="en-US" sz="2400" baseline="-25000" dirty="0"/>
            </a:p>
          </p:txBody>
        </p:sp>
      </p:grpSp>
    </p:spTree>
    <p:extLst>
      <p:ext uri="{BB962C8B-B14F-4D97-AF65-F5344CB8AC3E}">
        <p14:creationId xmlns:p14="http://schemas.microsoft.com/office/powerpoint/2010/main" val="1179824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hangingPunct="1">
              <a:defRPr/>
            </a:pPr>
            <a:r>
              <a:rPr lang="en-US" altLang="ko-KR" dirty="0" smtClean="0"/>
              <a:t>Review: Mapping to Biological Neuron</a:t>
            </a:r>
            <a:endParaRPr lang="en-US" altLang="ko-KR" dirty="0" smtClean="0">
              <a:cs typeface="+mj-cs"/>
            </a:endParaRPr>
          </a:p>
        </p:txBody>
      </p:sp>
      <p:pic>
        <p:nvPicPr>
          <p:cNvPr id="15363" name="Picture 3" descr="D:\temp\nn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600200"/>
            <a:ext cx="42179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D:\temp\nn.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4114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5"/>
          <p:cNvSpPr txBox="1">
            <a:spLocks noChangeArrowheads="1"/>
          </p:cNvSpPr>
          <p:nvPr/>
        </p:nvSpPr>
        <p:spPr bwMode="white">
          <a:xfrm>
            <a:off x="152400" y="4876800"/>
            <a:ext cx="1249363" cy="45720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charset="0"/>
                <a:ea typeface="굴림" charset="0"/>
                <a:cs typeface="굴림" charset="0"/>
              </a:defRPr>
            </a:lvl1pPr>
            <a:lvl2pPr marL="742950" indent="-285750" eaLnBrk="0" hangingPunct="0">
              <a:defRPr kumimoji="1" sz="2400">
                <a:solidFill>
                  <a:schemeClr val="tx1"/>
                </a:solidFill>
                <a:latin typeface="Times New Roman" charset="0"/>
                <a:ea typeface="굴림" charset="0"/>
                <a:cs typeface="굴림" charset="0"/>
              </a:defRPr>
            </a:lvl2pPr>
            <a:lvl3pPr marL="1143000" indent="-228600" eaLnBrk="0" hangingPunct="0">
              <a:defRPr kumimoji="1" sz="2400">
                <a:solidFill>
                  <a:schemeClr val="tx1"/>
                </a:solidFill>
                <a:latin typeface="Times New Roman" charset="0"/>
                <a:ea typeface="굴림" charset="0"/>
                <a:cs typeface="굴림" charset="0"/>
              </a:defRPr>
            </a:lvl3pPr>
            <a:lvl4pPr marL="1600200" indent="-228600" eaLnBrk="0" hangingPunct="0">
              <a:defRPr kumimoji="1" sz="2400">
                <a:solidFill>
                  <a:schemeClr val="tx1"/>
                </a:solidFill>
                <a:latin typeface="Times New Roman" charset="0"/>
                <a:ea typeface="굴림" charset="0"/>
                <a:cs typeface="굴림" charset="0"/>
              </a:defRPr>
            </a:lvl4pPr>
            <a:lvl5pPr marL="2057400" indent="-228600" eaLnBrk="0" hangingPunct="0">
              <a:defRPr kumimoji="1" sz="2400">
                <a:solidFill>
                  <a:schemeClr val="tx1"/>
                </a:solidFill>
                <a:latin typeface="Times New Roman" charset="0"/>
                <a:ea typeface="굴림" charset="0"/>
                <a:cs typeface="굴림" charset="0"/>
              </a:defRPr>
            </a:lvl5pPr>
            <a:lvl6pPr marL="25146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6pPr>
            <a:lvl7pPr marL="29718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7pPr>
            <a:lvl8pPr marL="34290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8pPr>
            <a:lvl9pPr marL="38862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9pPr>
          </a:lstStyle>
          <a:p>
            <a:pPr algn="l" eaLnBrk="1" hangingPunct="1"/>
            <a:r>
              <a:rPr lang="en-US" altLang="ko-KR" dirty="0">
                <a:solidFill>
                  <a:srgbClr val="000000"/>
                </a:solidFill>
              </a:rPr>
              <a:t>Dendrite</a:t>
            </a:r>
          </a:p>
        </p:txBody>
      </p:sp>
      <p:sp>
        <p:nvSpPr>
          <p:cNvPr id="15366" name="Text Box 6"/>
          <p:cNvSpPr txBox="1">
            <a:spLocks noChangeArrowheads="1"/>
          </p:cNvSpPr>
          <p:nvPr/>
        </p:nvSpPr>
        <p:spPr bwMode="white">
          <a:xfrm>
            <a:off x="1468438" y="4876800"/>
            <a:ext cx="1441470" cy="46166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charset="0"/>
                <a:ea typeface="굴림" charset="0"/>
                <a:cs typeface="굴림" charset="0"/>
              </a:defRPr>
            </a:lvl1pPr>
            <a:lvl2pPr marL="742950" indent="-285750" eaLnBrk="0" hangingPunct="0">
              <a:defRPr kumimoji="1" sz="2400">
                <a:solidFill>
                  <a:schemeClr val="tx1"/>
                </a:solidFill>
                <a:latin typeface="Times New Roman" charset="0"/>
                <a:ea typeface="굴림" charset="0"/>
                <a:cs typeface="굴림" charset="0"/>
              </a:defRPr>
            </a:lvl2pPr>
            <a:lvl3pPr marL="1143000" indent="-228600" eaLnBrk="0" hangingPunct="0">
              <a:defRPr kumimoji="1" sz="2400">
                <a:solidFill>
                  <a:schemeClr val="tx1"/>
                </a:solidFill>
                <a:latin typeface="Times New Roman" charset="0"/>
                <a:ea typeface="굴림" charset="0"/>
                <a:cs typeface="굴림" charset="0"/>
              </a:defRPr>
            </a:lvl3pPr>
            <a:lvl4pPr marL="1600200" indent="-228600" eaLnBrk="0" hangingPunct="0">
              <a:defRPr kumimoji="1" sz="2400">
                <a:solidFill>
                  <a:schemeClr val="tx1"/>
                </a:solidFill>
                <a:latin typeface="Times New Roman" charset="0"/>
                <a:ea typeface="굴림" charset="0"/>
                <a:cs typeface="굴림" charset="0"/>
              </a:defRPr>
            </a:lvl4pPr>
            <a:lvl5pPr marL="2057400" indent="-228600" eaLnBrk="0" hangingPunct="0">
              <a:defRPr kumimoji="1" sz="2400">
                <a:solidFill>
                  <a:schemeClr val="tx1"/>
                </a:solidFill>
                <a:latin typeface="Times New Roman" charset="0"/>
                <a:ea typeface="굴림" charset="0"/>
                <a:cs typeface="굴림" charset="0"/>
              </a:defRPr>
            </a:lvl5pPr>
            <a:lvl6pPr marL="25146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6pPr>
            <a:lvl7pPr marL="29718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7pPr>
            <a:lvl8pPr marL="34290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8pPr>
            <a:lvl9pPr marL="38862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9pPr>
          </a:lstStyle>
          <a:p>
            <a:pPr algn="l" eaLnBrk="1" hangingPunct="1"/>
            <a:r>
              <a:rPr lang="en-US" altLang="ko-KR" dirty="0"/>
              <a:t>Cell Body</a:t>
            </a:r>
          </a:p>
        </p:txBody>
      </p:sp>
      <p:sp>
        <p:nvSpPr>
          <p:cNvPr id="15367" name="Text Box 7"/>
          <p:cNvSpPr txBox="1">
            <a:spLocks noChangeArrowheads="1"/>
          </p:cNvSpPr>
          <p:nvPr/>
        </p:nvSpPr>
        <p:spPr bwMode="white">
          <a:xfrm>
            <a:off x="2971800" y="4876800"/>
            <a:ext cx="1295400" cy="45720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charset="0"/>
                <a:ea typeface="굴림" charset="0"/>
                <a:cs typeface="굴림" charset="0"/>
              </a:defRPr>
            </a:lvl1pPr>
            <a:lvl2pPr marL="742950" indent="-285750" eaLnBrk="0" hangingPunct="0">
              <a:defRPr kumimoji="1" sz="2400">
                <a:solidFill>
                  <a:schemeClr val="tx1"/>
                </a:solidFill>
                <a:latin typeface="Times New Roman" charset="0"/>
                <a:ea typeface="굴림" charset="0"/>
                <a:cs typeface="굴림" charset="0"/>
              </a:defRPr>
            </a:lvl2pPr>
            <a:lvl3pPr marL="1143000" indent="-228600" eaLnBrk="0" hangingPunct="0">
              <a:defRPr kumimoji="1" sz="2400">
                <a:solidFill>
                  <a:schemeClr val="tx1"/>
                </a:solidFill>
                <a:latin typeface="Times New Roman" charset="0"/>
                <a:ea typeface="굴림" charset="0"/>
                <a:cs typeface="굴림" charset="0"/>
              </a:defRPr>
            </a:lvl3pPr>
            <a:lvl4pPr marL="1600200" indent="-228600" eaLnBrk="0" hangingPunct="0">
              <a:defRPr kumimoji="1" sz="2400">
                <a:solidFill>
                  <a:schemeClr val="tx1"/>
                </a:solidFill>
                <a:latin typeface="Times New Roman" charset="0"/>
                <a:ea typeface="굴림" charset="0"/>
                <a:cs typeface="굴림" charset="0"/>
              </a:defRPr>
            </a:lvl4pPr>
            <a:lvl5pPr marL="2057400" indent="-228600" eaLnBrk="0" hangingPunct="0">
              <a:defRPr kumimoji="1" sz="2400">
                <a:solidFill>
                  <a:schemeClr val="tx1"/>
                </a:solidFill>
                <a:latin typeface="Times New Roman" charset="0"/>
                <a:ea typeface="굴림" charset="0"/>
                <a:cs typeface="굴림" charset="0"/>
              </a:defRPr>
            </a:lvl5pPr>
            <a:lvl6pPr marL="25146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6pPr>
            <a:lvl7pPr marL="29718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7pPr>
            <a:lvl8pPr marL="34290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8pPr>
            <a:lvl9pPr marL="38862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9pPr>
          </a:lstStyle>
          <a:p>
            <a:pPr eaLnBrk="1" hangingPunct="1"/>
            <a:r>
              <a:rPr lang="en-US" altLang="ko-KR" dirty="0">
                <a:solidFill>
                  <a:srgbClr val="000000"/>
                </a:solidFill>
              </a:rPr>
              <a:t>Axon</a:t>
            </a:r>
          </a:p>
        </p:txBody>
      </p:sp>
      <p:sp>
        <p:nvSpPr>
          <p:cNvPr id="15368" name="Line 8"/>
          <p:cNvSpPr>
            <a:spLocks noChangeShapeType="1"/>
          </p:cNvSpPr>
          <p:nvPr/>
        </p:nvSpPr>
        <p:spPr bwMode="white">
          <a:xfrm>
            <a:off x="727075" y="5715000"/>
            <a:ext cx="5172075"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15369" name="Group 9"/>
          <p:cNvGrpSpPr>
            <a:grpSpLocks/>
          </p:cNvGrpSpPr>
          <p:nvPr/>
        </p:nvGrpSpPr>
        <p:grpSpPr bwMode="auto">
          <a:xfrm>
            <a:off x="762000" y="4876800"/>
            <a:ext cx="5105400" cy="838200"/>
            <a:chOff x="480" y="3072"/>
            <a:chExt cx="3216" cy="528"/>
          </a:xfrm>
        </p:grpSpPr>
        <p:sp>
          <p:nvSpPr>
            <p:cNvPr id="15376" name="Line 10"/>
            <p:cNvSpPr>
              <a:spLocks noChangeShapeType="1"/>
            </p:cNvSpPr>
            <p:nvPr/>
          </p:nvSpPr>
          <p:spPr bwMode="white">
            <a:xfrm>
              <a:off x="480" y="3360"/>
              <a:ext cx="0" cy="24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7" name="Line 11"/>
            <p:cNvSpPr>
              <a:spLocks noChangeShapeType="1"/>
            </p:cNvSpPr>
            <p:nvPr/>
          </p:nvSpPr>
          <p:spPr bwMode="white">
            <a:xfrm flipV="1">
              <a:off x="3696" y="3072"/>
              <a:ext cx="0" cy="528"/>
            </a:xfrm>
            <a:prstGeom prst="line">
              <a:avLst/>
            </a:prstGeom>
            <a:noFill/>
            <a:ln w="762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15370" name="Line 12"/>
          <p:cNvSpPr>
            <a:spLocks noChangeShapeType="1"/>
          </p:cNvSpPr>
          <p:nvPr/>
        </p:nvSpPr>
        <p:spPr bwMode="white">
          <a:xfrm>
            <a:off x="2209800" y="5334000"/>
            <a:ext cx="0" cy="685800"/>
          </a:xfrm>
          <a:prstGeom prst="line">
            <a:avLst/>
          </a:prstGeom>
          <a:noFill/>
          <a:ln w="76200">
            <a:solidFill>
              <a:srgbClr val="FF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1" name="Line 13"/>
          <p:cNvSpPr>
            <a:spLocks noChangeShapeType="1"/>
          </p:cNvSpPr>
          <p:nvPr/>
        </p:nvSpPr>
        <p:spPr bwMode="white">
          <a:xfrm flipV="1">
            <a:off x="7315200" y="4876800"/>
            <a:ext cx="0" cy="1143000"/>
          </a:xfrm>
          <a:prstGeom prst="line">
            <a:avLst/>
          </a:prstGeom>
          <a:noFill/>
          <a:ln w="76200">
            <a:solidFill>
              <a:srgbClr val="FFCC66"/>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2" name="Line 14"/>
          <p:cNvSpPr>
            <a:spLocks noChangeShapeType="1"/>
          </p:cNvSpPr>
          <p:nvPr/>
        </p:nvSpPr>
        <p:spPr bwMode="white">
          <a:xfrm>
            <a:off x="2178050" y="6019800"/>
            <a:ext cx="5172075" cy="0"/>
          </a:xfrm>
          <a:prstGeom prst="line">
            <a:avLst/>
          </a:prstGeom>
          <a:noFill/>
          <a:ln w="76200">
            <a:solidFill>
              <a:srgbClr val="FF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3" name="Line 15"/>
          <p:cNvSpPr>
            <a:spLocks noChangeShapeType="1"/>
          </p:cNvSpPr>
          <p:nvPr/>
        </p:nvSpPr>
        <p:spPr bwMode="white">
          <a:xfrm>
            <a:off x="3549650" y="6400800"/>
            <a:ext cx="4756150" cy="0"/>
          </a:xfrm>
          <a:prstGeom prst="line">
            <a:avLst/>
          </a:prstGeom>
          <a:noFill/>
          <a:ln w="76200">
            <a:solidFill>
              <a:srgbClr val="66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4" name="Line 16"/>
          <p:cNvSpPr>
            <a:spLocks noChangeShapeType="1"/>
          </p:cNvSpPr>
          <p:nvPr/>
        </p:nvSpPr>
        <p:spPr bwMode="white">
          <a:xfrm>
            <a:off x="3581400" y="5334000"/>
            <a:ext cx="0" cy="1066800"/>
          </a:xfrm>
          <a:prstGeom prst="line">
            <a:avLst/>
          </a:prstGeom>
          <a:noFill/>
          <a:ln w="76200">
            <a:solidFill>
              <a:srgbClr val="66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5" name="Line 17"/>
          <p:cNvSpPr>
            <a:spLocks noChangeShapeType="1"/>
          </p:cNvSpPr>
          <p:nvPr/>
        </p:nvSpPr>
        <p:spPr bwMode="white">
          <a:xfrm flipV="1">
            <a:off x="8261350" y="4876800"/>
            <a:ext cx="0" cy="1524000"/>
          </a:xfrm>
          <a:prstGeom prst="line">
            <a:avLst/>
          </a:prstGeom>
          <a:noFill/>
          <a:ln w="76200">
            <a:solidFill>
              <a:srgbClr val="66FFFF"/>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2" name="Rectangle 1"/>
          <p:cNvSpPr/>
          <p:nvPr/>
        </p:nvSpPr>
        <p:spPr>
          <a:xfrm>
            <a:off x="7149017" y="2195187"/>
            <a:ext cx="956337" cy="2242227"/>
          </a:xfrm>
          <a:prstGeom prst="rect">
            <a:avLst/>
          </a:prstGeom>
          <a:solidFill>
            <a:srgbClr val="008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2956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95288" y="284721"/>
            <a:ext cx="8229600" cy="1371600"/>
          </a:xfrm>
        </p:spPr>
        <p:txBody>
          <a:bodyPr/>
          <a:lstStyle/>
          <a:p>
            <a:r>
              <a:rPr lang="en-US" dirty="0" smtClean="0"/>
              <a:t>Summary: </a:t>
            </a:r>
            <a:r>
              <a:rPr lang="en-US" dirty="0"/>
              <a:t>A</a:t>
            </a:r>
            <a:r>
              <a:rPr lang="en-US" dirty="0" smtClean="0"/>
              <a:t>rtificial neurons</a:t>
            </a:r>
            <a:endParaRPr lang="en-US" dirty="0"/>
          </a:p>
        </p:txBody>
      </p:sp>
      <p:sp>
        <p:nvSpPr>
          <p:cNvPr id="6147" name="Rectangle 3"/>
          <p:cNvSpPr>
            <a:spLocks noGrp="1" noChangeArrowheads="1"/>
          </p:cNvSpPr>
          <p:nvPr>
            <p:ph type="body" sz="half" idx="1"/>
          </p:nvPr>
        </p:nvSpPr>
        <p:spPr>
          <a:xfrm>
            <a:off x="457200" y="1981200"/>
            <a:ext cx="8002588" cy="1376363"/>
          </a:xfrm>
        </p:spPr>
        <p:txBody>
          <a:bodyPr/>
          <a:lstStyle/>
          <a:p>
            <a:r>
              <a:rPr lang="en-US" sz="2800" dirty="0" smtClean="0"/>
              <a:t>An </a:t>
            </a:r>
            <a:r>
              <a:rPr lang="en-US" sz="2800" i="1" dirty="0" smtClean="0"/>
              <a:t>Artificial Neuron </a:t>
            </a:r>
            <a:r>
              <a:rPr lang="en-US" sz="2800" dirty="0" smtClean="0"/>
              <a:t>is a (usually) non-linear parameterized </a:t>
            </a:r>
            <a:r>
              <a:rPr lang="en-US" sz="2800" dirty="0"/>
              <a:t>function with restricted output range</a:t>
            </a:r>
          </a:p>
          <a:p>
            <a:pPr>
              <a:buFont typeface="Wingdings" charset="0"/>
              <a:buNone/>
            </a:pPr>
            <a:endParaRPr lang="en-US" sz="2800" dirty="0"/>
          </a:p>
          <a:p>
            <a:pPr>
              <a:buFont typeface="Wingdings" charset="0"/>
              <a:buNone/>
            </a:pPr>
            <a:endParaRPr lang="en-US" sz="2800" dirty="0"/>
          </a:p>
          <a:p>
            <a:endParaRPr lang="en-US" sz="2800" dirty="0"/>
          </a:p>
        </p:txBody>
      </p:sp>
      <p:sp>
        <p:nvSpPr>
          <p:cNvPr id="6149" name="Oval 5"/>
          <p:cNvSpPr>
            <a:spLocks noChangeArrowheads="1"/>
          </p:cNvSpPr>
          <p:nvPr/>
        </p:nvSpPr>
        <p:spPr bwMode="auto">
          <a:xfrm>
            <a:off x="1908175" y="4005263"/>
            <a:ext cx="431800" cy="431800"/>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0" name="Line 6"/>
          <p:cNvSpPr>
            <a:spLocks noChangeShapeType="1"/>
          </p:cNvSpPr>
          <p:nvPr/>
        </p:nvSpPr>
        <p:spPr bwMode="auto">
          <a:xfrm flipV="1">
            <a:off x="1258888" y="4437063"/>
            <a:ext cx="720725" cy="86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51" name="Line 7"/>
          <p:cNvSpPr>
            <a:spLocks noChangeShapeType="1"/>
          </p:cNvSpPr>
          <p:nvPr/>
        </p:nvSpPr>
        <p:spPr bwMode="auto">
          <a:xfrm flipV="1">
            <a:off x="2124075" y="4437063"/>
            <a:ext cx="0" cy="86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52" name="Line 8"/>
          <p:cNvSpPr>
            <a:spLocks noChangeShapeType="1"/>
          </p:cNvSpPr>
          <p:nvPr/>
        </p:nvSpPr>
        <p:spPr bwMode="auto">
          <a:xfrm flipH="1" flipV="1">
            <a:off x="2268538" y="4437063"/>
            <a:ext cx="719137" cy="86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graphicFrame>
        <p:nvGraphicFramePr>
          <p:cNvPr id="6153" name="Object 9"/>
          <p:cNvGraphicFramePr>
            <a:graphicFrameLocks noGrp="1" noChangeAspect="1"/>
          </p:cNvGraphicFramePr>
          <p:nvPr>
            <p:ph sz="half" idx="2"/>
            <p:extLst>
              <p:ext uri="{D42A27DB-BD31-4B8C-83A1-F6EECF244321}">
                <p14:modId xmlns:p14="http://schemas.microsoft.com/office/powerpoint/2010/main" val="3950868294"/>
              </p:ext>
            </p:extLst>
          </p:nvPr>
        </p:nvGraphicFramePr>
        <p:xfrm>
          <a:off x="4540250" y="3573463"/>
          <a:ext cx="3024188" cy="1222375"/>
        </p:xfrm>
        <a:graphic>
          <a:graphicData uri="http://schemas.openxmlformats.org/presentationml/2006/ole">
            <mc:AlternateContent xmlns:mc="http://schemas.openxmlformats.org/markup-compatibility/2006">
              <mc:Choice xmlns:v="urn:schemas-microsoft-com:vml" Requires="v">
                <p:oleObj spid="_x0000_s4428" name="Equation" r:id="rId4" imgW="1193800" imgH="482600" progId="Equation.3">
                  <p:embed/>
                </p:oleObj>
              </mc:Choice>
              <mc:Fallback>
                <p:oleObj name="Equation" r:id="rId4" imgW="1193800" imgH="482600" progId="Equation.3">
                  <p:embed/>
                  <p:pic>
                    <p:nvPicPr>
                      <p:cNvPr id="0" name=""/>
                      <p:cNvPicPr>
                        <a:picLocks noChangeAspect="1" noChangeArrowheads="1"/>
                      </p:cNvPicPr>
                      <p:nvPr/>
                    </p:nvPicPr>
                    <p:blipFill>
                      <a:blip r:embed="rId5"/>
                      <a:srcRect/>
                      <a:stretch>
                        <a:fillRect/>
                      </a:stretch>
                    </p:blipFill>
                    <p:spPr bwMode="auto">
                      <a:xfrm>
                        <a:off x="4540250" y="3573463"/>
                        <a:ext cx="3024188" cy="122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6155" name="Rectangle 11"/>
          <p:cNvSpPr>
            <a:spLocks noChangeArrowheads="1"/>
          </p:cNvSpPr>
          <p:nvPr/>
        </p:nvSpPr>
        <p:spPr bwMode="auto">
          <a:xfrm>
            <a:off x="1116013" y="5300663"/>
            <a:ext cx="287337"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6" name="Rectangle 12"/>
          <p:cNvSpPr>
            <a:spLocks noChangeArrowheads="1"/>
          </p:cNvSpPr>
          <p:nvPr/>
        </p:nvSpPr>
        <p:spPr bwMode="auto">
          <a:xfrm>
            <a:off x="1981200" y="5300663"/>
            <a:ext cx="287338"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7" name="Rectangle 13"/>
          <p:cNvSpPr>
            <a:spLocks noChangeArrowheads="1"/>
          </p:cNvSpPr>
          <p:nvPr/>
        </p:nvSpPr>
        <p:spPr bwMode="auto">
          <a:xfrm>
            <a:off x="2844800" y="5300663"/>
            <a:ext cx="287338"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8" name="Line 14"/>
          <p:cNvSpPr>
            <a:spLocks noChangeShapeType="1"/>
          </p:cNvSpPr>
          <p:nvPr/>
        </p:nvSpPr>
        <p:spPr bwMode="auto">
          <a:xfrm flipV="1">
            <a:off x="827088" y="4365625"/>
            <a:ext cx="1081087" cy="2873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59" name="Line 15"/>
          <p:cNvSpPr>
            <a:spLocks noChangeShapeType="1"/>
          </p:cNvSpPr>
          <p:nvPr/>
        </p:nvSpPr>
        <p:spPr bwMode="auto">
          <a:xfrm>
            <a:off x="1908175" y="4221163"/>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60" name="Line 16"/>
          <p:cNvSpPr>
            <a:spLocks noChangeShapeType="1"/>
          </p:cNvSpPr>
          <p:nvPr/>
        </p:nvSpPr>
        <p:spPr bwMode="auto">
          <a:xfrm flipV="1">
            <a:off x="2124075" y="3573463"/>
            <a:ext cx="0" cy="431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61" name="Text Box 17"/>
          <p:cNvSpPr txBox="1">
            <a:spLocks noChangeArrowheads="1"/>
          </p:cNvSpPr>
          <p:nvPr/>
        </p:nvSpPr>
        <p:spPr bwMode="auto">
          <a:xfrm>
            <a:off x="1050925" y="56610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x1</a:t>
            </a:r>
          </a:p>
        </p:txBody>
      </p:sp>
      <p:sp>
        <p:nvSpPr>
          <p:cNvPr id="6162" name="Text Box 18"/>
          <p:cNvSpPr txBox="1">
            <a:spLocks noChangeArrowheads="1"/>
          </p:cNvSpPr>
          <p:nvPr/>
        </p:nvSpPr>
        <p:spPr bwMode="auto">
          <a:xfrm>
            <a:off x="1914525" y="56610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x2</a:t>
            </a:r>
          </a:p>
        </p:txBody>
      </p:sp>
      <p:sp>
        <p:nvSpPr>
          <p:cNvPr id="6163" name="Text Box 19"/>
          <p:cNvSpPr txBox="1">
            <a:spLocks noChangeArrowheads="1"/>
          </p:cNvSpPr>
          <p:nvPr/>
        </p:nvSpPr>
        <p:spPr bwMode="auto">
          <a:xfrm>
            <a:off x="2851150" y="56610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x3</a:t>
            </a:r>
          </a:p>
        </p:txBody>
      </p:sp>
      <p:sp>
        <p:nvSpPr>
          <p:cNvPr id="6164" name="Text Box 20"/>
          <p:cNvSpPr txBox="1">
            <a:spLocks noChangeArrowheads="1"/>
          </p:cNvSpPr>
          <p:nvPr/>
        </p:nvSpPr>
        <p:spPr bwMode="auto">
          <a:xfrm>
            <a:off x="395288" y="450215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w0</a:t>
            </a:r>
          </a:p>
        </p:txBody>
      </p:sp>
      <p:sp>
        <p:nvSpPr>
          <p:cNvPr id="6165" name="Text Box 21"/>
          <p:cNvSpPr txBox="1">
            <a:spLocks noChangeArrowheads="1"/>
          </p:cNvSpPr>
          <p:nvPr/>
        </p:nvSpPr>
        <p:spPr bwMode="auto">
          <a:xfrm>
            <a:off x="2224088" y="35734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y</a:t>
            </a:r>
          </a:p>
        </p:txBody>
      </p:sp>
      <p:sp>
        <p:nvSpPr>
          <p:cNvPr id="2" name="TextBox 1"/>
          <p:cNvSpPr txBox="1"/>
          <p:nvPr/>
        </p:nvSpPr>
        <p:spPr>
          <a:xfrm>
            <a:off x="4386938" y="5399415"/>
            <a:ext cx="4572556" cy="523220"/>
          </a:xfrm>
          <a:prstGeom prst="rect">
            <a:avLst/>
          </a:prstGeom>
          <a:noFill/>
        </p:spPr>
        <p:txBody>
          <a:bodyPr wrap="none" rtlCol="0">
            <a:spAutoFit/>
          </a:bodyPr>
          <a:lstStyle/>
          <a:p>
            <a:r>
              <a:rPr lang="en-US" sz="2800" dirty="0"/>
              <a:t>w</a:t>
            </a:r>
            <a:r>
              <a:rPr lang="en-US" sz="2800" baseline="-25000" dirty="0" smtClean="0"/>
              <a:t>0</a:t>
            </a:r>
            <a:r>
              <a:rPr lang="en-US" sz="2800" dirty="0" smtClean="0"/>
              <a:t>  also called </a:t>
            </a:r>
            <a:r>
              <a:rPr lang="en-US" sz="2800" i="1" dirty="0" smtClean="0"/>
              <a:t>a bias term (b</a:t>
            </a:r>
            <a:r>
              <a:rPr lang="en-US" sz="2800" i="1" baseline="-25000" dirty="0" smtClean="0"/>
              <a:t>i</a:t>
            </a:r>
            <a:r>
              <a:rPr lang="en-US" sz="2800" i="1" dirty="0" smtClean="0"/>
              <a:t>)</a:t>
            </a:r>
            <a:endParaRPr lang="en-US" sz="2800" i="1" dirty="0"/>
          </a:p>
        </p:txBody>
      </p:sp>
    </p:spTree>
    <p:extLst>
      <p:ext uri="{BB962C8B-B14F-4D97-AF65-F5344CB8AC3E}">
        <p14:creationId xmlns:p14="http://schemas.microsoft.com/office/powerpoint/2010/main" val="26988587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972"/>
            <a:ext cx="8229600" cy="1143000"/>
          </a:xfrm>
        </p:spPr>
        <p:txBody>
          <a:bodyPr>
            <a:normAutofit fontScale="90000"/>
          </a:bodyPr>
          <a:lstStyle/>
          <a:p>
            <a:r>
              <a:rPr lang="en-US" dirty="0" smtClean="0"/>
              <a:t>Putting it All Together</a:t>
            </a:r>
            <a:br>
              <a:rPr lang="en-US" dirty="0" smtClean="0"/>
            </a:br>
            <a:r>
              <a:rPr lang="en-US" sz="3600" dirty="0" smtClean="0"/>
              <a:t>Single Hidden Layer Neural Network (SHLNN)</a:t>
            </a:r>
            <a:endParaRPr lang="en-US" sz="3600" dirty="0"/>
          </a:p>
        </p:txBody>
      </p:sp>
      <p:pic>
        <p:nvPicPr>
          <p:cNvPr id="6" name="Picture 5" descr="single_hidden_layer_neural_netwo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2077"/>
            <a:ext cx="9144000" cy="4977114"/>
          </a:xfrm>
          <a:prstGeom prst="rect">
            <a:avLst/>
          </a:prstGeom>
        </p:spPr>
      </p:pic>
    </p:spTree>
    <p:extLst>
      <p:ext uri="{BB962C8B-B14F-4D97-AF65-F5344CB8AC3E}">
        <p14:creationId xmlns:p14="http://schemas.microsoft.com/office/powerpoint/2010/main" val="197657842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Universal Approximation Theorem</a:t>
            </a:r>
            <a:br>
              <a:rPr lang="en-US" dirty="0" smtClean="0"/>
            </a:br>
            <a:r>
              <a:rPr lang="en-US" dirty="0" smtClean="0"/>
              <a:t>(what can a SHLNN compute?)</a:t>
            </a:r>
            <a:endParaRPr lang="en-US" dirty="0"/>
          </a:p>
        </p:txBody>
      </p:sp>
      <p:pic>
        <p:nvPicPr>
          <p:cNvPr id="4" name="Picture 3" descr="univeral_approxim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5867"/>
            <a:ext cx="9144000" cy="4126354"/>
          </a:xfrm>
          <a:prstGeom prst="rect">
            <a:avLst/>
          </a:prstGeom>
        </p:spPr>
      </p:pic>
      <p:sp>
        <p:nvSpPr>
          <p:cNvPr id="3" name="TextBox 2"/>
          <p:cNvSpPr txBox="1"/>
          <p:nvPr/>
        </p:nvSpPr>
        <p:spPr>
          <a:xfrm>
            <a:off x="277978" y="6157901"/>
            <a:ext cx="8408822" cy="400110"/>
          </a:xfrm>
          <a:prstGeom prst="rect">
            <a:avLst/>
          </a:prstGeom>
          <a:noFill/>
        </p:spPr>
        <p:txBody>
          <a:bodyPr wrap="none" rtlCol="0">
            <a:spAutoFit/>
          </a:bodyPr>
          <a:lstStyle/>
          <a:p>
            <a:r>
              <a:rPr lang="en-US" sz="2000" b="1" dirty="0" smtClean="0">
                <a:solidFill>
                  <a:srgbClr val="FF0000"/>
                </a:solidFill>
              </a:rPr>
              <a:t>Bad news:  The single hidden layer neural network can be exponentially large</a:t>
            </a:r>
            <a:endParaRPr lang="en-US" sz="2000" b="1" dirty="0">
              <a:solidFill>
                <a:srgbClr val="FF0000"/>
              </a:solidFill>
            </a:endParaRPr>
          </a:p>
        </p:txBody>
      </p:sp>
    </p:spTree>
    <p:extLst>
      <p:ext uri="{BB962C8B-B14F-4D97-AF65-F5344CB8AC3E}">
        <p14:creationId xmlns:p14="http://schemas.microsoft.com/office/powerpoint/2010/main" val="982050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All Good, But How Does Learning Work? </a:t>
            </a:r>
            <a:br>
              <a:rPr lang="en-US" sz="4000" dirty="0" smtClean="0"/>
            </a:br>
            <a:r>
              <a:rPr lang="en-US" sz="3600" i="1" dirty="0" smtClean="0"/>
              <a:t>Empirical Risk Minimization (ERM)</a:t>
            </a:r>
            <a:br>
              <a:rPr lang="en-US" sz="3600" i="1" dirty="0" smtClean="0"/>
            </a:br>
            <a:r>
              <a:rPr lang="en-US" sz="2700" i="1" dirty="0" smtClean="0"/>
              <a:t>Learning Cast as Optimization</a:t>
            </a:r>
            <a:endParaRPr lang="en-US" sz="2700" i="1" dirty="0"/>
          </a:p>
        </p:txBody>
      </p:sp>
      <p:grpSp>
        <p:nvGrpSpPr>
          <p:cNvPr id="6" name="Group 5"/>
          <p:cNvGrpSpPr/>
          <p:nvPr/>
        </p:nvGrpSpPr>
        <p:grpSpPr>
          <a:xfrm>
            <a:off x="0" y="1686618"/>
            <a:ext cx="9144000" cy="5129828"/>
            <a:chOff x="0" y="1686618"/>
            <a:chExt cx="9144000" cy="5129828"/>
          </a:xfrm>
        </p:grpSpPr>
        <p:pic>
          <p:nvPicPr>
            <p:cNvPr id="4" name="Picture 3" descr="empirical_risk_minimization_sl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6618"/>
              <a:ext cx="9144000" cy="5129828"/>
            </a:xfrm>
            <a:prstGeom prst="rect">
              <a:avLst/>
            </a:prstGeom>
          </p:spPr>
        </p:pic>
        <p:sp>
          <p:nvSpPr>
            <p:cNvPr id="3" name="TextBox 2"/>
            <p:cNvSpPr txBox="1"/>
            <p:nvPr/>
          </p:nvSpPr>
          <p:spPr>
            <a:xfrm>
              <a:off x="4461709" y="4204232"/>
              <a:ext cx="4682291" cy="338554"/>
            </a:xfrm>
            <a:prstGeom prst="rect">
              <a:avLst/>
            </a:prstGeom>
            <a:noFill/>
          </p:spPr>
          <p:txBody>
            <a:bodyPr wrap="none" rtlCol="0">
              <a:spAutoFit/>
            </a:bodyPr>
            <a:lstStyle/>
            <a:p>
              <a:r>
                <a:rPr lang="en-US" sz="1600" dirty="0" smtClean="0">
                  <a:solidFill>
                    <a:srgbClr val="FF0000"/>
                  </a:solidFill>
                </a:rPr>
                <a:t>(loss function also called “cost function” denoted </a:t>
              </a:r>
              <a:r>
                <a:rPr lang="en-US" sz="1600" i="1" dirty="0" smtClean="0">
                  <a:solidFill>
                    <a:srgbClr val="FF0000"/>
                  </a:solidFill>
                </a:rPr>
                <a:t>J</a:t>
              </a:r>
              <a:r>
                <a:rPr lang="en-US" sz="1600" dirty="0" smtClean="0">
                  <a:solidFill>
                    <a:srgbClr val="FF0000"/>
                  </a:solidFill>
                </a:rPr>
                <a:t>(θ))</a:t>
              </a:r>
              <a:endParaRPr lang="en-US" sz="1600" dirty="0">
                <a:solidFill>
                  <a:srgbClr val="FF0000"/>
                </a:solidFill>
              </a:endParaRPr>
            </a:p>
          </p:txBody>
        </p:sp>
      </p:grpSp>
      <p:sp>
        <p:nvSpPr>
          <p:cNvPr id="5" name="TextBox 4"/>
          <p:cNvSpPr txBox="1"/>
          <p:nvPr/>
        </p:nvSpPr>
        <p:spPr>
          <a:xfrm>
            <a:off x="457200" y="6396335"/>
            <a:ext cx="8481809" cy="461665"/>
          </a:xfrm>
          <a:prstGeom prst="rect">
            <a:avLst/>
          </a:prstGeom>
          <a:noFill/>
        </p:spPr>
        <p:txBody>
          <a:bodyPr wrap="none" rtlCol="0">
            <a:spAutoFit/>
          </a:bodyPr>
          <a:lstStyle/>
          <a:p>
            <a:r>
              <a:rPr lang="en-US" sz="2400" b="1" dirty="0" smtClean="0">
                <a:solidFill>
                  <a:srgbClr val="FF0000"/>
                </a:solidFill>
              </a:rPr>
              <a:t>Any interesting cost function </a:t>
            </a:r>
            <a:r>
              <a:rPr lang="en-US" sz="2400" b="1" dirty="0">
                <a:solidFill>
                  <a:srgbClr val="FF0000"/>
                </a:solidFill>
              </a:rPr>
              <a:t>is </a:t>
            </a:r>
            <a:r>
              <a:rPr lang="en-US" sz="2400" b="1" dirty="0" smtClean="0">
                <a:solidFill>
                  <a:srgbClr val="FF0000"/>
                </a:solidFill>
              </a:rPr>
              <a:t>not differentiable and non-convex</a:t>
            </a:r>
            <a:endParaRPr lang="en-US" sz="2400" b="1" dirty="0">
              <a:solidFill>
                <a:srgbClr val="FF0000"/>
              </a:solidFill>
            </a:endParaRPr>
          </a:p>
        </p:txBody>
      </p:sp>
    </p:spTree>
    <p:extLst>
      <p:ext uri="{BB962C8B-B14F-4D97-AF65-F5344CB8AC3E}">
        <p14:creationId xmlns:p14="http://schemas.microsoft.com/office/powerpoint/2010/main" val="12631369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Talk</a:t>
            </a:r>
            <a:endParaRPr lang="en-US" dirty="0"/>
          </a:p>
        </p:txBody>
      </p:sp>
      <p:sp>
        <p:nvSpPr>
          <p:cNvPr id="5" name="TextBox 4"/>
          <p:cNvSpPr txBox="1"/>
          <p:nvPr/>
        </p:nvSpPr>
        <p:spPr>
          <a:xfrm>
            <a:off x="457200" y="1843947"/>
            <a:ext cx="8315873" cy="4524316"/>
          </a:xfrm>
          <a:prstGeom prst="rect">
            <a:avLst/>
          </a:prstGeom>
          <a:noFill/>
        </p:spPr>
        <p:txBody>
          <a:bodyPr wrap="none" rtlCol="0">
            <a:spAutoFit/>
          </a:bodyPr>
          <a:lstStyle/>
          <a:p>
            <a:r>
              <a:rPr lang="en-US" sz="3600" b="1" dirty="0" smtClean="0">
                <a:latin typeface="Sans"/>
                <a:cs typeface="Sans"/>
              </a:rPr>
              <a:t>The goal of this talk is to introduce</a:t>
            </a:r>
          </a:p>
          <a:p>
            <a:r>
              <a:rPr lang="en-US" sz="3600" b="1" dirty="0" smtClean="0">
                <a:latin typeface="Sans"/>
                <a:cs typeface="Sans"/>
              </a:rPr>
              <a:t>the </a:t>
            </a:r>
            <a:r>
              <a:rPr lang="en-US" sz="3600" b="1" dirty="0" smtClean="0">
                <a:latin typeface="Sans"/>
                <a:cs typeface="Sans"/>
              </a:rPr>
              <a:t>concept of  Software Defined </a:t>
            </a:r>
          </a:p>
          <a:p>
            <a:r>
              <a:rPr lang="en-US" sz="3600" b="1" dirty="0" smtClean="0">
                <a:latin typeface="Sans"/>
                <a:cs typeface="Sans"/>
              </a:rPr>
              <a:t>Intelligence (SDI) and provide a</a:t>
            </a:r>
          </a:p>
          <a:p>
            <a:r>
              <a:rPr lang="en-US" sz="3600" b="1" dirty="0" smtClean="0">
                <a:latin typeface="Sans"/>
                <a:cs typeface="Sans"/>
              </a:rPr>
              <a:t>brief overview</a:t>
            </a:r>
            <a:r>
              <a:rPr lang="en-US" sz="3600" b="1" dirty="0">
                <a:latin typeface="Sans"/>
                <a:cs typeface="Sans"/>
              </a:rPr>
              <a:t> </a:t>
            </a:r>
            <a:r>
              <a:rPr lang="en-US" sz="3600" b="1" dirty="0" smtClean="0">
                <a:latin typeface="Sans"/>
                <a:cs typeface="Sans"/>
              </a:rPr>
              <a:t>of one of its </a:t>
            </a:r>
          </a:p>
          <a:p>
            <a:r>
              <a:rPr lang="en-US" sz="3600" b="1" dirty="0">
                <a:latin typeface="Sans"/>
                <a:cs typeface="Sans"/>
              </a:rPr>
              <a:t>f</a:t>
            </a:r>
            <a:r>
              <a:rPr lang="en-US" sz="3600" b="1" dirty="0" smtClean="0">
                <a:latin typeface="Sans"/>
                <a:cs typeface="Sans"/>
              </a:rPr>
              <a:t>oundational  technologies, Machine </a:t>
            </a:r>
          </a:p>
          <a:p>
            <a:r>
              <a:rPr lang="en-US" sz="3600" b="1" dirty="0" smtClean="0">
                <a:latin typeface="Sans"/>
                <a:cs typeface="Sans"/>
              </a:rPr>
              <a:t>Learning. Time permitting, we’ll also </a:t>
            </a:r>
          </a:p>
          <a:p>
            <a:r>
              <a:rPr lang="en-US" sz="3600" b="1" dirty="0" smtClean="0">
                <a:latin typeface="Sans"/>
                <a:cs typeface="Sans"/>
              </a:rPr>
              <a:t>look at a few applications of SDI in a </a:t>
            </a:r>
          </a:p>
          <a:p>
            <a:r>
              <a:rPr lang="en-US" sz="3600" b="1" dirty="0" smtClean="0">
                <a:latin typeface="Sans"/>
                <a:cs typeface="Sans"/>
              </a:rPr>
              <a:t>“network setting”.</a:t>
            </a:r>
          </a:p>
        </p:txBody>
      </p:sp>
    </p:spTree>
    <p:extLst>
      <p:ext uri="{BB962C8B-B14F-4D97-AF65-F5344CB8AC3E}">
        <p14:creationId xmlns:p14="http://schemas.microsoft.com/office/powerpoint/2010/main" val="146798621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26" y="36513"/>
            <a:ext cx="8921749" cy="1143000"/>
          </a:xfrm>
        </p:spPr>
        <p:txBody>
          <a:bodyPr>
            <a:normAutofit fontScale="90000"/>
          </a:bodyPr>
          <a:lstStyle/>
          <a:p>
            <a:r>
              <a:rPr lang="en-US" sz="4900" dirty="0" smtClean="0"/>
              <a:t>What Does </a:t>
            </a:r>
            <a:r>
              <a:rPr lang="en-US" sz="4900" i="1" dirty="0" smtClean="0"/>
              <a:t>J(</a:t>
            </a:r>
            <a:r>
              <a:rPr lang="en-US" sz="4900" dirty="0" smtClean="0"/>
              <a:t>θ</a:t>
            </a:r>
            <a:r>
              <a:rPr lang="en-US" sz="4900" i="1" dirty="0" smtClean="0"/>
              <a:t>)</a:t>
            </a:r>
            <a:r>
              <a:rPr lang="en-US" sz="4900" dirty="0" smtClean="0"/>
              <a:t> Typically Look Like?</a:t>
            </a:r>
            <a:br>
              <a:rPr lang="en-US" sz="4900" dirty="0" smtClean="0"/>
            </a:br>
            <a:r>
              <a:rPr lang="en-US" sz="4900" dirty="0" smtClean="0"/>
              <a:t>(Cost Functions)</a:t>
            </a:r>
            <a:endParaRPr lang="en-US" dirty="0"/>
          </a:p>
        </p:txBody>
      </p:sp>
      <p:grpSp>
        <p:nvGrpSpPr>
          <p:cNvPr id="9" name="Group 8"/>
          <p:cNvGrpSpPr/>
          <p:nvPr/>
        </p:nvGrpSpPr>
        <p:grpSpPr>
          <a:xfrm>
            <a:off x="79939" y="3667125"/>
            <a:ext cx="8262441" cy="3119596"/>
            <a:chOff x="79939" y="3667125"/>
            <a:chExt cx="8262441" cy="3119596"/>
          </a:xfrm>
        </p:grpSpPr>
        <p:grpSp>
          <p:nvGrpSpPr>
            <p:cNvPr id="15" name="Group 14"/>
            <p:cNvGrpSpPr/>
            <p:nvPr/>
          </p:nvGrpSpPr>
          <p:grpSpPr>
            <a:xfrm>
              <a:off x="298682" y="3667125"/>
              <a:ext cx="6149743" cy="2873374"/>
              <a:chOff x="298682" y="3667125"/>
              <a:chExt cx="6149743" cy="2873374"/>
            </a:xfrm>
          </p:grpSpPr>
          <p:pic>
            <p:nvPicPr>
              <p:cNvPr id="13" name="Picture 12" descr="google_autoencoder_cost_fun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82" y="4403724"/>
                <a:ext cx="6149743" cy="2136775"/>
              </a:xfrm>
              <a:prstGeom prst="rect">
                <a:avLst/>
              </a:prstGeom>
            </p:spPr>
          </p:pic>
          <p:sp>
            <p:nvSpPr>
              <p:cNvPr id="14" name="TextBox 13"/>
              <p:cNvSpPr txBox="1"/>
              <p:nvPr/>
            </p:nvSpPr>
            <p:spPr>
              <a:xfrm>
                <a:off x="298682" y="3667125"/>
                <a:ext cx="5405596" cy="523220"/>
              </a:xfrm>
              <a:prstGeom prst="rect">
                <a:avLst/>
              </a:prstGeom>
              <a:noFill/>
            </p:spPr>
            <p:txBody>
              <a:bodyPr wrap="none" rtlCol="0">
                <a:spAutoFit/>
              </a:bodyPr>
              <a:lstStyle/>
              <a:p>
                <a:r>
                  <a:rPr lang="en-US" sz="2800" dirty="0" smtClean="0"/>
                  <a:t>Google Autoencoder Cost Function</a:t>
                </a:r>
                <a:r>
                  <a:rPr lang="en-US" sz="2800" baseline="30000" dirty="0" smtClean="0"/>
                  <a:t>1</a:t>
                </a:r>
                <a:endParaRPr lang="en-US" sz="2800" dirty="0"/>
              </a:p>
            </p:txBody>
          </p:sp>
        </p:grpSp>
        <p:grpSp>
          <p:nvGrpSpPr>
            <p:cNvPr id="5" name="Group 4"/>
            <p:cNvGrpSpPr/>
            <p:nvPr/>
          </p:nvGrpSpPr>
          <p:grpSpPr>
            <a:xfrm>
              <a:off x="79939" y="6478944"/>
              <a:ext cx="8262441" cy="307777"/>
              <a:chOff x="79939" y="6478944"/>
              <a:chExt cx="8262441" cy="307777"/>
            </a:xfrm>
          </p:grpSpPr>
          <p:sp>
            <p:nvSpPr>
              <p:cNvPr id="3" name="TextBox 2"/>
              <p:cNvSpPr txBox="1"/>
              <p:nvPr/>
            </p:nvSpPr>
            <p:spPr>
              <a:xfrm>
                <a:off x="204904" y="6478944"/>
                <a:ext cx="8137476" cy="307777"/>
              </a:xfrm>
              <a:prstGeom prst="rect">
                <a:avLst/>
              </a:prstGeom>
              <a:noFill/>
            </p:spPr>
            <p:txBody>
              <a:bodyPr wrap="none" rtlCol="0">
                <a:spAutoFit/>
              </a:bodyPr>
              <a:lstStyle/>
              <a:p>
                <a:r>
                  <a:rPr lang="en-US" sz="1400" dirty="0" smtClean="0">
                    <a:hlinkClick r:id="rId3"/>
                  </a:rPr>
                  <a:t>http://static.googleusercontent.com/media/research.google.com/en/us/archive/unsupervised_icml2012.pdf</a:t>
                </a:r>
                <a:endParaRPr lang="en-US" sz="1400" dirty="0"/>
              </a:p>
            </p:txBody>
          </p:sp>
          <p:sp>
            <p:nvSpPr>
              <p:cNvPr id="4" name="TextBox 3"/>
              <p:cNvSpPr txBox="1"/>
              <p:nvPr/>
            </p:nvSpPr>
            <p:spPr>
              <a:xfrm>
                <a:off x="79939" y="6478944"/>
                <a:ext cx="275661" cy="307777"/>
              </a:xfrm>
              <a:prstGeom prst="rect">
                <a:avLst/>
              </a:prstGeom>
              <a:noFill/>
            </p:spPr>
            <p:txBody>
              <a:bodyPr wrap="none" rtlCol="0">
                <a:spAutoFit/>
              </a:bodyPr>
              <a:lstStyle/>
              <a:p>
                <a:r>
                  <a:rPr lang="en-US" sz="1400" dirty="0" smtClean="0"/>
                  <a:t>1</a:t>
                </a:r>
                <a:endParaRPr lang="en-US" sz="1400" dirty="0"/>
              </a:p>
            </p:txBody>
          </p:sp>
        </p:grpSp>
      </p:grpSp>
      <p:grpSp>
        <p:nvGrpSpPr>
          <p:cNvPr id="11" name="Group 10"/>
          <p:cNvGrpSpPr/>
          <p:nvPr/>
        </p:nvGrpSpPr>
        <p:grpSpPr>
          <a:xfrm>
            <a:off x="355600" y="1667089"/>
            <a:ext cx="4614274" cy="1796824"/>
            <a:chOff x="355600" y="1667089"/>
            <a:chExt cx="4614274" cy="1796824"/>
          </a:xfrm>
        </p:grpSpPr>
        <p:sp>
          <p:nvSpPr>
            <p:cNvPr id="7" name="TextBox 6"/>
            <p:cNvSpPr txBox="1"/>
            <p:nvPr/>
          </p:nvSpPr>
          <p:spPr>
            <a:xfrm>
              <a:off x="355600" y="1667089"/>
              <a:ext cx="3244673" cy="523220"/>
            </a:xfrm>
            <a:prstGeom prst="rect">
              <a:avLst/>
            </a:prstGeom>
            <a:noFill/>
          </p:spPr>
          <p:txBody>
            <a:bodyPr wrap="none" rtlCol="0">
              <a:spAutoFit/>
            </a:bodyPr>
            <a:lstStyle/>
            <a:p>
              <a:r>
                <a:rPr lang="en-US" sz="2800" dirty="0" smtClean="0"/>
                <a:t>Simple Cost Function</a:t>
              </a:r>
              <a:endParaRPr lang="en-US" sz="2800" dirty="0"/>
            </a:p>
          </p:txBody>
        </p:sp>
        <p:pic>
          <p:nvPicPr>
            <p:cNvPr id="10" name="Picture 9" descr="mse_cost_eq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0" y="2228397"/>
              <a:ext cx="4614274" cy="1235516"/>
            </a:xfrm>
            <a:prstGeom prst="rect">
              <a:avLst/>
            </a:prstGeom>
          </p:spPr>
        </p:pic>
      </p:grpSp>
    </p:spTree>
    <p:extLst>
      <p:ext uri="{BB962C8B-B14F-4D97-AF65-F5344CB8AC3E}">
        <p14:creationId xmlns:p14="http://schemas.microsoft.com/office/powerpoint/2010/main" val="57960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95262"/>
            <a:ext cx="8229600" cy="1773237"/>
          </a:xfrm>
        </p:spPr>
        <p:txBody>
          <a:bodyPr>
            <a:noAutofit/>
          </a:bodyPr>
          <a:lstStyle/>
          <a:p>
            <a:r>
              <a:rPr lang="en-US" sz="4000" dirty="0" smtClean="0"/>
              <a:t>Ok, </a:t>
            </a:r>
            <a:r>
              <a:rPr lang="en-US" sz="4000" dirty="0"/>
              <a:t>b</a:t>
            </a:r>
            <a:r>
              <a:rPr lang="en-US" sz="4000" dirty="0" smtClean="0"/>
              <a:t>ut how do </a:t>
            </a:r>
            <a:r>
              <a:rPr lang="en-US" sz="4000" dirty="0"/>
              <a:t>w</a:t>
            </a:r>
            <a:r>
              <a:rPr lang="en-US" sz="4000" dirty="0" smtClean="0"/>
              <a:t>e use ERM </a:t>
            </a:r>
            <a:br>
              <a:rPr lang="en-US" sz="4000" dirty="0" smtClean="0"/>
            </a:br>
            <a:r>
              <a:rPr lang="en-US" sz="4000" dirty="0" smtClean="0"/>
              <a:t>in a Learning Algorithm?</a:t>
            </a:r>
            <a:endParaRPr lang="en-US" sz="4000" dirty="0"/>
          </a:p>
        </p:txBody>
      </p:sp>
      <p:sp>
        <p:nvSpPr>
          <p:cNvPr id="3" name="Content Placeholder 2"/>
          <p:cNvSpPr>
            <a:spLocks noGrp="1"/>
          </p:cNvSpPr>
          <p:nvPr>
            <p:ph idx="1"/>
          </p:nvPr>
        </p:nvSpPr>
        <p:spPr>
          <a:xfrm>
            <a:off x="520700" y="2405008"/>
            <a:ext cx="8229600" cy="3833867"/>
          </a:xfrm>
        </p:spPr>
        <p:txBody>
          <a:bodyPr>
            <a:normAutofit/>
          </a:bodyPr>
          <a:lstStyle/>
          <a:p>
            <a:pPr marL="514350" indent="-514350">
              <a:buFont typeface="+mj-lt"/>
              <a:buAutoNum type="arabicPeriod"/>
            </a:pPr>
            <a:r>
              <a:rPr lang="en-US" dirty="0" smtClean="0"/>
              <a:t>Randomly initialize the model parameters θ</a:t>
            </a:r>
          </a:p>
          <a:p>
            <a:pPr marL="514350" indent="-514350">
              <a:buFont typeface="+mj-lt"/>
              <a:buAutoNum type="arabicPeriod"/>
            </a:pPr>
            <a:r>
              <a:rPr lang="en-US" dirty="0" smtClean="0"/>
              <a:t>Implement forward propagation</a:t>
            </a:r>
          </a:p>
          <a:p>
            <a:pPr marL="514350" indent="-514350">
              <a:buFont typeface="+mj-lt"/>
              <a:buAutoNum type="arabicPeriod"/>
            </a:pPr>
            <a:r>
              <a:rPr lang="en-US" dirty="0" smtClean="0"/>
              <a:t>Compute the cost function </a:t>
            </a:r>
            <a:r>
              <a:rPr lang="en-US" i="1" dirty="0" smtClean="0">
                <a:solidFill>
                  <a:srgbClr val="FF0000"/>
                </a:solidFill>
              </a:rPr>
              <a:t>J</a:t>
            </a:r>
            <a:r>
              <a:rPr lang="en-US" dirty="0" smtClean="0">
                <a:solidFill>
                  <a:srgbClr val="FF0000"/>
                </a:solidFill>
              </a:rPr>
              <a:t>(θ)</a:t>
            </a:r>
          </a:p>
          <a:p>
            <a:pPr marL="514350" indent="-514350">
              <a:buFont typeface="+mj-lt"/>
              <a:buAutoNum type="arabicPeriod"/>
            </a:pPr>
            <a:r>
              <a:rPr lang="en-US" dirty="0"/>
              <a:t>Implement the </a:t>
            </a:r>
            <a:r>
              <a:rPr lang="en-US" i="1" dirty="0">
                <a:solidFill>
                  <a:srgbClr val="FF0000"/>
                </a:solidFill>
              </a:rPr>
              <a:t>back propagation </a:t>
            </a:r>
            <a:r>
              <a:rPr lang="en-US" i="1" dirty="0" smtClean="0">
                <a:solidFill>
                  <a:srgbClr val="FF0000"/>
                </a:solidFill>
              </a:rPr>
              <a:t>algorithm</a:t>
            </a:r>
            <a:endParaRPr lang="en-US" i="1" dirty="0">
              <a:solidFill>
                <a:srgbClr val="FF0000"/>
              </a:solidFill>
            </a:endParaRPr>
          </a:p>
          <a:p>
            <a:pPr marL="514350" indent="-514350">
              <a:buFont typeface="+mj-lt"/>
              <a:buAutoNum type="arabicPeriod"/>
            </a:pPr>
            <a:r>
              <a:rPr lang="en-US" dirty="0" smtClean="0"/>
              <a:t>Repeat</a:t>
            </a:r>
            <a:r>
              <a:rPr lang="en-US" dirty="0"/>
              <a:t> steps </a:t>
            </a:r>
            <a:r>
              <a:rPr lang="en-US" dirty="0" smtClean="0"/>
              <a:t>2</a:t>
            </a:r>
            <a:r>
              <a:rPr lang="en-US" dirty="0"/>
              <a:t>-</a:t>
            </a:r>
            <a:r>
              <a:rPr lang="en-US" dirty="0" smtClean="0"/>
              <a:t>4</a:t>
            </a:r>
            <a:r>
              <a:rPr lang="en-US" dirty="0"/>
              <a:t> until convergence </a:t>
            </a:r>
            <a:endParaRPr lang="en-US" dirty="0" smtClean="0"/>
          </a:p>
          <a:p>
            <a:pPr marL="914400" lvl="1" indent="-514350"/>
            <a:r>
              <a:rPr lang="en-US" dirty="0" smtClean="0"/>
              <a:t>or for</a:t>
            </a:r>
            <a:r>
              <a:rPr lang="en-US" dirty="0"/>
              <a:t> the desired number of </a:t>
            </a:r>
            <a:r>
              <a:rPr lang="en-US" dirty="0" smtClean="0"/>
              <a:t>iterations</a:t>
            </a:r>
          </a:p>
        </p:txBody>
      </p:sp>
      <p:grpSp>
        <p:nvGrpSpPr>
          <p:cNvPr id="7" name="Group 6"/>
          <p:cNvGrpSpPr/>
          <p:nvPr/>
        </p:nvGrpSpPr>
        <p:grpSpPr>
          <a:xfrm>
            <a:off x="6612715" y="2946073"/>
            <a:ext cx="2510264" cy="1228086"/>
            <a:chOff x="6612715" y="2946073"/>
            <a:chExt cx="2510264" cy="1228086"/>
          </a:xfrm>
        </p:grpSpPr>
        <p:sp>
          <p:nvSpPr>
            <p:cNvPr id="4" name="TextBox 3"/>
            <p:cNvSpPr txBox="1"/>
            <p:nvPr/>
          </p:nvSpPr>
          <p:spPr>
            <a:xfrm rot="20141057">
              <a:off x="7251127" y="2946073"/>
              <a:ext cx="1871852" cy="646331"/>
            </a:xfrm>
            <a:prstGeom prst="rect">
              <a:avLst/>
            </a:prstGeom>
            <a:noFill/>
          </p:spPr>
          <p:txBody>
            <a:bodyPr wrap="none" rtlCol="0">
              <a:spAutoFit/>
            </a:bodyPr>
            <a:lstStyle/>
            <a:p>
              <a:r>
                <a:rPr lang="en-US" i="1" dirty="0" smtClean="0"/>
                <a:t>Big breakthrough </a:t>
              </a:r>
            </a:p>
            <a:p>
              <a:r>
                <a:rPr lang="en-US" i="1" dirty="0" smtClean="0"/>
                <a:t>Hinton et al</a:t>
              </a:r>
              <a:endParaRPr lang="en-US" i="1" dirty="0"/>
            </a:p>
          </p:txBody>
        </p:sp>
        <p:cxnSp>
          <p:nvCxnSpPr>
            <p:cNvPr id="6" name="Straight Arrow Connector 5"/>
            <p:cNvCxnSpPr/>
            <p:nvPr/>
          </p:nvCxnSpPr>
          <p:spPr>
            <a:xfrm flipH="1">
              <a:off x="6612715" y="3697848"/>
              <a:ext cx="776149" cy="476311"/>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3937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Propagation Cartoon</a:t>
            </a:r>
            <a:endParaRPr lang="en-US" dirty="0"/>
          </a:p>
        </p:txBody>
      </p:sp>
      <p:pic>
        <p:nvPicPr>
          <p:cNvPr id="4" name="Picture 3" descr="cartoon_f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 y="1690836"/>
            <a:ext cx="8080375" cy="5167164"/>
          </a:xfrm>
          <a:prstGeom prst="rect">
            <a:avLst/>
          </a:prstGeom>
        </p:spPr>
      </p:pic>
    </p:spTree>
    <p:extLst>
      <p:ext uri="{BB962C8B-B14F-4D97-AF65-F5344CB8AC3E}">
        <p14:creationId xmlns:p14="http://schemas.microsoft.com/office/powerpoint/2010/main" val="225939397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Doing the Math</a:t>
            </a:r>
            <a:br>
              <a:rPr lang="en-US" dirty="0" smtClean="0"/>
            </a:br>
            <a:r>
              <a:rPr lang="en-US" dirty="0" smtClean="0"/>
              <a:t>Forward Propagation</a:t>
            </a:r>
            <a:endParaRPr lang="en-US" dirty="0"/>
          </a:p>
        </p:txBody>
      </p:sp>
      <p:pic>
        <p:nvPicPr>
          <p:cNvPr id="3" name="Picture 2" descr="neural_network_forward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37" y="1871377"/>
            <a:ext cx="5413478" cy="4517128"/>
          </a:xfrm>
          <a:prstGeom prst="rect">
            <a:avLst/>
          </a:prstGeom>
        </p:spPr>
      </p:pic>
      <p:pic>
        <p:nvPicPr>
          <p:cNvPr id="4" name="Picture 3" descr="forward_pr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915" y="2829912"/>
            <a:ext cx="3172847" cy="2545765"/>
          </a:xfrm>
          <a:prstGeom prst="rect">
            <a:avLst/>
          </a:prstGeom>
        </p:spPr>
      </p:pic>
    </p:spTree>
    <p:extLst>
      <p:ext uri="{BB962C8B-B14F-4D97-AF65-F5344CB8AC3E}">
        <p14:creationId xmlns:p14="http://schemas.microsoft.com/office/powerpoint/2010/main" val="30769735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7"/>
            <a:ext cx="8229600" cy="1143000"/>
          </a:xfrm>
        </p:spPr>
        <p:txBody>
          <a:bodyPr/>
          <a:lstStyle/>
          <a:p>
            <a:r>
              <a:rPr lang="en-US" dirty="0" smtClean="0"/>
              <a:t>Backward Propagation Cartoon</a:t>
            </a:r>
            <a:endParaRPr lang="en-US" dirty="0"/>
          </a:p>
        </p:txBody>
      </p:sp>
      <p:pic>
        <p:nvPicPr>
          <p:cNvPr id="5" name="Picture 4" descr="cartoon_backp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9" y="1180093"/>
            <a:ext cx="8932323" cy="5436231"/>
          </a:xfrm>
          <a:prstGeom prst="rect">
            <a:avLst/>
          </a:prstGeom>
        </p:spPr>
      </p:pic>
      <p:sp>
        <p:nvSpPr>
          <p:cNvPr id="3" name="TextBox 2"/>
          <p:cNvSpPr txBox="1"/>
          <p:nvPr/>
        </p:nvSpPr>
        <p:spPr>
          <a:xfrm>
            <a:off x="5195800" y="6396335"/>
            <a:ext cx="3948200" cy="461665"/>
          </a:xfrm>
          <a:prstGeom prst="rect">
            <a:avLst/>
          </a:prstGeom>
          <a:noFill/>
        </p:spPr>
        <p:txBody>
          <a:bodyPr wrap="none" rtlCol="0">
            <a:spAutoFit/>
          </a:bodyPr>
          <a:lstStyle/>
          <a:p>
            <a:r>
              <a:rPr lang="en-US" sz="2400" b="1" dirty="0" smtClean="0">
                <a:solidFill>
                  <a:srgbClr val="FF0000"/>
                </a:solidFill>
                <a:latin typeface="Sans"/>
                <a:cs typeface="Sans"/>
              </a:rPr>
              <a:t>Error ≈ Cost function </a:t>
            </a:r>
            <a:r>
              <a:rPr lang="en-US" sz="2400" b="1" i="1" dirty="0" smtClean="0">
                <a:solidFill>
                  <a:srgbClr val="FF0000"/>
                </a:solidFill>
                <a:latin typeface="Sans"/>
                <a:cs typeface="Sans"/>
              </a:rPr>
              <a:t>J(</a:t>
            </a:r>
            <a:r>
              <a:rPr lang="en-US" sz="2400" b="1" dirty="0" smtClean="0">
                <a:solidFill>
                  <a:srgbClr val="FF0000"/>
                </a:solidFill>
                <a:latin typeface="Sans"/>
                <a:cs typeface="Sans"/>
              </a:rPr>
              <a:t>θ</a:t>
            </a:r>
            <a:r>
              <a:rPr lang="en-US" sz="2400" b="1" i="1" dirty="0" smtClean="0">
                <a:solidFill>
                  <a:srgbClr val="FF0000"/>
                </a:solidFill>
                <a:latin typeface="Sans"/>
                <a:cs typeface="Sans"/>
              </a:rPr>
              <a:t>)</a:t>
            </a:r>
            <a:endParaRPr lang="en-US" sz="2400" b="1" i="1" dirty="0">
              <a:solidFill>
                <a:srgbClr val="FF0000"/>
              </a:solidFill>
              <a:latin typeface="Sans"/>
              <a:cs typeface="Sans"/>
            </a:endParaRPr>
          </a:p>
        </p:txBody>
      </p:sp>
    </p:spTree>
    <p:extLst>
      <p:ext uri="{BB962C8B-B14F-4D97-AF65-F5344CB8AC3E}">
        <p14:creationId xmlns:p14="http://schemas.microsoft.com/office/powerpoint/2010/main" val="24841762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444" y="27662"/>
            <a:ext cx="8661112" cy="1143000"/>
          </a:xfrm>
        </p:spPr>
        <p:txBody>
          <a:bodyPr>
            <a:normAutofit fontScale="90000"/>
          </a:bodyPr>
          <a:lstStyle/>
          <a:p>
            <a:r>
              <a:rPr lang="en-US" dirty="0"/>
              <a:t>How do you </a:t>
            </a:r>
            <a:r>
              <a:rPr lang="en-US" dirty="0" smtClean="0"/>
              <a:t>(back) propagate </a:t>
            </a:r>
            <a:r>
              <a:rPr lang="en-US" dirty="0"/>
              <a:t>the error?</a:t>
            </a:r>
          </a:p>
        </p:txBody>
      </p:sp>
      <p:sp>
        <p:nvSpPr>
          <p:cNvPr id="3" name="Content Placeholder 2"/>
          <p:cNvSpPr>
            <a:spLocks noGrp="1"/>
          </p:cNvSpPr>
          <p:nvPr>
            <p:ph idx="1"/>
          </p:nvPr>
        </p:nvSpPr>
        <p:spPr/>
        <p:txBody>
          <a:bodyPr/>
          <a:lstStyle/>
          <a:p>
            <a:r>
              <a:rPr lang="en-US" dirty="0" smtClean="0"/>
              <a:t>Basic Idea: Iteratively minimize W</a:t>
            </a:r>
            <a:r>
              <a:rPr lang="en-US" i="1" baseline="30000" dirty="0" smtClean="0"/>
              <a:t>(l)</a:t>
            </a:r>
            <a:r>
              <a:rPr lang="en-US" i="1" dirty="0" smtClean="0"/>
              <a:t> </a:t>
            </a:r>
            <a:r>
              <a:rPr lang="en-US" dirty="0" smtClean="0"/>
              <a:t>and b</a:t>
            </a:r>
            <a:r>
              <a:rPr lang="en-US" i="1" baseline="30000" dirty="0" smtClean="0"/>
              <a:t>(l)</a:t>
            </a:r>
            <a:endParaRPr lang="en-US" i="1" dirty="0" smtClean="0"/>
          </a:p>
          <a:p>
            <a:endParaRPr lang="en-US" dirty="0"/>
          </a:p>
          <a:p>
            <a:endParaRPr lang="en-US" dirty="0" smtClean="0"/>
          </a:p>
          <a:p>
            <a:endParaRPr lang="en-US" dirty="0" smtClean="0"/>
          </a:p>
          <a:p>
            <a:r>
              <a:rPr lang="en-US" dirty="0" smtClean="0"/>
              <a:t>Usually written in vector form as </a:t>
            </a:r>
          </a:p>
        </p:txBody>
      </p:sp>
      <p:pic>
        <p:nvPicPr>
          <p:cNvPr id="4" name="Picture 3" descr="backprop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2273300"/>
            <a:ext cx="3175000" cy="1422400"/>
          </a:xfrm>
          <a:prstGeom prst="rect">
            <a:avLst/>
          </a:prstGeom>
        </p:spPr>
      </p:pic>
      <p:pic>
        <p:nvPicPr>
          <p:cNvPr id="5" name="Picture 4" descr="backprop_min_j.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9" y="4651375"/>
            <a:ext cx="5670675" cy="2206625"/>
          </a:xfrm>
          <a:prstGeom prst="rect">
            <a:avLst/>
          </a:prstGeom>
        </p:spPr>
      </p:pic>
      <p:sp>
        <p:nvSpPr>
          <p:cNvPr id="9" name="Rectangle 8"/>
          <p:cNvSpPr/>
          <p:nvPr/>
        </p:nvSpPr>
        <p:spPr>
          <a:xfrm>
            <a:off x="2751799" y="2273300"/>
            <a:ext cx="1622856" cy="690414"/>
          </a:xfrm>
          <a:prstGeom prst="rect">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2568144" y="3049430"/>
            <a:ext cx="1436077" cy="646270"/>
          </a:xfrm>
          <a:prstGeom prst="rect">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286183" y="5318768"/>
            <a:ext cx="1088472" cy="646270"/>
          </a:xfrm>
          <a:prstGeom prst="rect">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2007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788" y="274638"/>
            <a:ext cx="8480425" cy="1143000"/>
          </a:xfrm>
        </p:spPr>
        <p:txBody>
          <a:bodyPr>
            <a:normAutofit fontScale="90000"/>
          </a:bodyPr>
          <a:lstStyle/>
          <a:p>
            <a:r>
              <a:rPr lang="en-US" dirty="0" smtClean="0"/>
              <a:t>Backprop is a form of Gradient Descent</a:t>
            </a:r>
            <a:br>
              <a:rPr lang="en-US" dirty="0" smtClean="0"/>
            </a:br>
            <a:r>
              <a:rPr lang="en-US" i="1" dirty="0" smtClean="0"/>
              <a:t>Basic Idea</a:t>
            </a:r>
            <a:endParaRPr lang="en-US" i="1" dirty="0"/>
          </a:p>
        </p:txBody>
      </p:sp>
      <p:pic>
        <p:nvPicPr>
          <p:cNvPr id="4" name="Picture 3" descr="gradient_descent_over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56" y="2034533"/>
            <a:ext cx="8390689" cy="4833385"/>
          </a:xfrm>
          <a:prstGeom prst="rect">
            <a:avLst/>
          </a:prstGeom>
        </p:spPr>
      </p:pic>
      <p:sp>
        <p:nvSpPr>
          <p:cNvPr id="3" name="TextBox 2"/>
          <p:cNvSpPr txBox="1"/>
          <p:nvPr/>
        </p:nvSpPr>
        <p:spPr>
          <a:xfrm rot="19253319">
            <a:off x="1536398" y="3354002"/>
            <a:ext cx="5798169" cy="110799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6600" b="1" dirty="0" smtClean="0">
                <a:solidFill>
                  <a:srgbClr val="FF0000"/>
                </a:solidFill>
              </a:rPr>
              <a:t>Why Hopefully?</a:t>
            </a:r>
            <a:endParaRPr lang="en-US" sz="6600" b="1" dirty="0">
              <a:solidFill>
                <a:srgbClr val="FF0000"/>
              </a:solidFill>
            </a:endParaRPr>
          </a:p>
        </p:txBody>
      </p:sp>
    </p:spTree>
    <p:extLst>
      <p:ext uri="{BB962C8B-B14F-4D97-AF65-F5344CB8AC3E}">
        <p14:creationId xmlns:p14="http://schemas.microsoft.com/office/powerpoint/2010/main" val="3841452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751"/>
            <a:ext cx="8229600" cy="820306"/>
          </a:xfrm>
        </p:spPr>
        <p:txBody>
          <a:bodyPr>
            <a:normAutofit fontScale="90000"/>
          </a:bodyPr>
          <a:lstStyle/>
          <a:p>
            <a:r>
              <a:rPr lang="en-US" dirty="0" smtClean="0"/>
              <a:t>Gradient Descent Intuition 1</a:t>
            </a:r>
            <a:br>
              <a:rPr lang="en-US" dirty="0" smtClean="0"/>
            </a:br>
            <a:r>
              <a:rPr lang="en-US" dirty="0" smtClean="0"/>
              <a:t>Convex Cost Function</a:t>
            </a:r>
            <a:endParaRPr lang="en-US" dirty="0"/>
          </a:p>
        </p:txBody>
      </p:sp>
      <p:pic>
        <p:nvPicPr>
          <p:cNvPr id="4" name="Picture 3" descr="convex_cost_fun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238" y="1496703"/>
            <a:ext cx="7315524" cy="3291852"/>
          </a:xfrm>
          <a:prstGeom prst="rect">
            <a:avLst/>
          </a:prstGeom>
        </p:spPr>
      </p:pic>
      <p:sp>
        <p:nvSpPr>
          <p:cNvPr id="5" name="TextBox 4"/>
          <p:cNvSpPr txBox="1"/>
          <p:nvPr/>
        </p:nvSpPr>
        <p:spPr>
          <a:xfrm>
            <a:off x="576969" y="4788555"/>
            <a:ext cx="7906631" cy="1938992"/>
          </a:xfrm>
          <a:prstGeom prst="rect">
            <a:avLst/>
          </a:prstGeom>
          <a:noFill/>
        </p:spPr>
        <p:txBody>
          <a:bodyPr wrap="none" rtlCol="0">
            <a:spAutoFit/>
          </a:bodyPr>
          <a:lstStyle/>
          <a:p>
            <a:r>
              <a:rPr lang="en-US" sz="4000" b="1" dirty="0" smtClean="0">
                <a:solidFill>
                  <a:srgbClr val="FF0000"/>
                </a:solidFill>
              </a:rPr>
              <a:t>One of the many nice properties of</a:t>
            </a:r>
          </a:p>
          <a:p>
            <a:r>
              <a:rPr lang="en-US" sz="4000" b="1" dirty="0">
                <a:solidFill>
                  <a:srgbClr val="FF0000"/>
                </a:solidFill>
              </a:rPr>
              <a:t>c</a:t>
            </a:r>
            <a:r>
              <a:rPr lang="en-US" sz="4000" b="1" dirty="0" smtClean="0">
                <a:solidFill>
                  <a:srgbClr val="FF0000"/>
                </a:solidFill>
              </a:rPr>
              <a:t>onvexity is that any local minimum</a:t>
            </a:r>
          </a:p>
          <a:p>
            <a:r>
              <a:rPr lang="en-US" sz="4000" b="1" dirty="0">
                <a:solidFill>
                  <a:srgbClr val="FF0000"/>
                </a:solidFill>
              </a:rPr>
              <a:t>i</a:t>
            </a:r>
            <a:r>
              <a:rPr lang="en-US" sz="4000" b="1" dirty="0" smtClean="0">
                <a:solidFill>
                  <a:srgbClr val="FF0000"/>
                </a:solidFill>
              </a:rPr>
              <a:t>s also a global minimum </a:t>
            </a:r>
            <a:endParaRPr lang="en-US" sz="4000" b="1" dirty="0">
              <a:solidFill>
                <a:srgbClr val="FF0000"/>
              </a:solidFill>
            </a:endParaRPr>
          </a:p>
        </p:txBody>
      </p:sp>
    </p:spTree>
    <p:extLst>
      <p:ext uri="{BB962C8B-B14F-4D97-AF65-F5344CB8AC3E}">
        <p14:creationId xmlns:p14="http://schemas.microsoft.com/office/powerpoint/2010/main" val="705476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65559"/>
          </a:xfrm>
        </p:spPr>
        <p:txBody>
          <a:bodyPr>
            <a:normAutofit fontScale="90000"/>
          </a:bodyPr>
          <a:lstStyle/>
          <a:p>
            <a:r>
              <a:rPr lang="en-US" sz="4900" dirty="0" smtClean="0"/>
              <a:t>Gradient Decent Intuition 2</a:t>
            </a:r>
            <a:endParaRPr lang="en-US" dirty="0"/>
          </a:p>
        </p:txBody>
      </p:sp>
      <p:pic>
        <p:nvPicPr>
          <p:cNvPr id="4" name="Picture 3" descr="nonconve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148" y="1040197"/>
            <a:ext cx="7567705" cy="5252082"/>
          </a:xfrm>
          <a:prstGeom prst="rect">
            <a:avLst/>
          </a:prstGeom>
        </p:spPr>
      </p:pic>
      <p:sp>
        <p:nvSpPr>
          <p:cNvPr id="6" name="TextBox 5"/>
          <p:cNvSpPr txBox="1"/>
          <p:nvPr/>
        </p:nvSpPr>
        <p:spPr>
          <a:xfrm>
            <a:off x="144584" y="6292279"/>
            <a:ext cx="8854833" cy="523220"/>
          </a:xfrm>
          <a:prstGeom prst="rect">
            <a:avLst/>
          </a:prstGeom>
          <a:noFill/>
        </p:spPr>
        <p:txBody>
          <a:bodyPr wrap="none" rtlCol="0">
            <a:spAutoFit/>
          </a:bodyPr>
          <a:lstStyle/>
          <a:p>
            <a:pPr algn="ctr"/>
            <a:r>
              <a:rPr lang="en-US" sz="2800" b="1" dirty="0" smtClean="0">
                <a:solidFill>
                  <a:srgbClr val="FF0000"/>
                </a:solidFill>
              </a:rPr>
              <a:t>Unfortunately, any interesting cost function is non-convex</a:t>
            </a:r>
            <a:endParaRPr lang="en-US" sz="2800" b="1" dirty="0">
              <a:solidFill>
                <a:srgbClr val="FF0000"/>
              </a:solidFill>
            </a:endParaRPr>
          </a:p>
        </p:txBody>
      </p:sp>
    </p:spTree>
    <p:extLst>
      <p:ext uri="{BB962C8B-B14F-4D97-AF65-F5344CB8AC3E}">
        <p14:creationId xmlns:p14="http://schemas.microsoft.com/office/powerpoint/2010/main" val="56476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BTW, </a:t>
            </a:r>
            <a:r>
              <a:rPr lang="en-US" sz="4000" dirty="0"/>
              <a:t>h</a:t>
            </a:r>
            <a:r>
              <a:rPr lang="en-US" sz="4000" dirty="0" smtClean="0"/>
              <a:t>ow hard is this to code up, </a:t>
            </a:r>
            <a:br>
              <a:rPr lang="en-US" sz="4000" dirty="0" smtClean="0"/>
            </a:br>
            <a:r>
              <a:rPr lang="en-US" sz="4000" dirty="0" smtClean="0"/>
              <a:t>say in python?</a:t>
            </a:r>
            <a:br>
              <a:rPr lang="en-US" sz="4000" dirty="0" smtClean="0"/>
            </a:br>
            <a:r>
              <a:rPr lang="en-US" sz="2000" dirty="0" smtClean="0">
                <a:hlinkClick r:id="rId2"/>
              </a:rPr>
              <a:t>http://www.1-4-5.net/~dmm/code/ai/</a:t>
            </a:r>
            <a:endParaRPr lang="en-US" sz="2000" dirty="0"/>
          </a:p>
        </p:txBody>
      </p:sp>
      <p:pic>
        <p:nvPicPr>
          <p:cNvPr id="4" name="Picture 3" descr="ffnn_1_pybr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321" y="1655259"/>
            <a:ext cx="6581359" cy="5143149"/>
          </a:xfrm>
          <a:prstGeom prst="rect">
            <a:avLst/>
          </a:prstGeom>
        </p:spPr>
      </p:pic>
    </p:spTree>
    <p:extLst>
      <p:ext uri="{BB962C8B-B14F-4D97-AF65-F5344CB8AC3E}">
        <p14:creationId xmlns:p14="http://schemas.microsoft.com/office/powerpoint/2010/main" val="13497832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21162" y="1816071"/>
            <a:ext cx="8539996" cy="4525963"/>
          </a:xfrm>
        </p:spPr>
        <p:txBody>
          <a:bodyPr>
            <a:normAutofit lnSpcReduction="10000"/>
          </a:bodyPr>
          <a:lstStyle/>
          <a:p>
            <a:pPr marL="0" indent="0">
              <a:buNone/>
            </a:pPr>
            <a:endParaRPr lang="en-US" dirty="0" smtClean="0"/>
          </a:p>
          <a:p>
            <a:r>
              <a:rPr lang="en-US" dirty="0" smtClean="0"/>
              <a:t>Software Defined Intelligence</a:t>
            </a:r>
          </a:p>
          <a:p>
            <a:endParaRPr lang="en-US" dirty="0" smtClean="0"/>
          </a:p>
          <a:p>
            <a:r>
              <a:rPr lang="en-US" dirty="0" smtClean="0"/>
              <a:t>Very Brief Overview of Machine Learning</a:t>
            </a:r>
          </a:p>
          <a:p>
            <a:endParaRPr lang="en-US" dirty="0"/>
          </a:p>
          <a:p>
            <a:r>
              <a:rPr lang="en-US" dirty="0" smtClean="0"/>
              <a:t>Artificial Neural Networks</a:t>
            </a:r>
          </a:p>
          <a:p>
            <a:endParaRPr lang="en-US" dirty="0" smtClean="0"/>
          </a:p>
          <a:p>
            <a:r>
              <a:rPr lang="en-US" dirty="0" smtClean="0"/>
              <a:t>Network-oriented Applications</a:t>
            </a:r>
            <a:endParaRPr lang="en-US" dirty="0"/>
          </a:p>
        </p:txBody>
      </p:sp>
    </p:spTree>
    <p:extLst>
      <p:ext uri="{BB962C8B-B14F-4D97-AF65-F5344CB8AC3E}">
        <p14:creationId xmlns:p14="http://schemas.microsoft.com/office/powerpoint/2010/main" val="390414959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226"/>
            <a:ext cx="8229600" cy="1143000"/>
          </a:xfrm>
        </p:spPr>
        <p:txBody>
          <a:bodyPr>
            <a:normAutofit/>
          </a:bodyPr>
          <a:lstStyle/>
          <a:p>
            <a:r>
              <a:rPr lang="en-US" dirty="0" smtClean="0"/>
              <a:t>Building a FFNN</a:t>
            </a:r>
            <a:br>
              <a:rPr lang="en-US" dirty="0" smtClean="0"/>
            </a:br>
            <a:r>
              <a:rPr lang="en-US" sz="2400" dirty="0" smtClean="0">
                <a:hlinkClick r:id="rId2"/>
              </a:rPr>
              <a:t>http://www.1-4-5.net/~dmm/code/ai/</a:t>
            </a:r>
            <a:endParaRPr lang="en-US" sz="2400" dirty="0"/>
          </a:p>
        </p:txBody>
      </p:sp>
      <p:pic>
        <p:nvPicPr>
          <p:cNvPr id="4" name="Picture 3" descr="ffnn_2_pybr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621" y="1371059"/>
            <a:ext cx="6774758" cy="5440362"/>
          </a:xfrm>
          <a:prstGeom prst="rect">
            <a:avLst/>
          </a:prstGeom>
        </p:spPr>
      </p:pic>
    </p:spTree>
    <p:extLst>
      <p:ext uri="{BB962C8B-B14F-4D97-AF65-F5344CB8AC3E}">
        <p14:creationId xmlns:p14="http://schemas.microsoft.com/office/powerpoint/2010/main" val="135910058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921384"/>
            <a:ext cx="8229600" cy="4525963"/>
          </a:xfrm>
        </p:spPr>
        <p:txBody>
          <a:bodyPr/>
          <a:lstStyle/>
          <a:p>
            <a:r>
              <a:rPr lang="en-US" strike="sngStrike" dirty="0" smtClean="0"/>
              <a:t>Software Defined Intelligence	</a:t>
            </a:r>
          </a:p>
          <a:p>
            <a:endParaRPr lang="en-US" dirty="0" smtClean="0"/>
          </a:p>
          <a:p>
            <a:r>
              <a:rPr lang="en-US" strike="sngStrike" dirty="0" smtClean="0"/>
              <a:t>Very Brief Overview of Machine Learning</a:t>
            </a:r>
          </a:p>
          <a:p>
            <a:endParaRPr lang="en-US" dirty="0"/>
          </a:p>
          <a:p>
            <a:r>
              <a:rPr lang="en-US" strike="sngStrike" dirty="0" smtClean="0"/>
              <a:t>Artificial Neural Networks</a:t>
            </a:r>
          </a:p>
          <a:p>
            <a:endParaRPr lang="en-US" dirty="0" smtClean="0"/>
          </a:p>
          <a:p>
            <a:r>
              <a:rPr lang="en-US" dirty="0" smtClean="0"/>
              <a:t>Network-oriented Applications</a:t>
            </a:r>
            <a:endParaRPr lang="en-US" dirty="0"/>
          </a:p>
        </p:txBody>
      </p:sp>
    </p:spTree>
    <p:extLst>
      <p:ext uri="{BB962C8B-B14F-4D97-AF65-F5344CB8AC3E}">
        <p14:creationId xmlns:p14="http://schemas.microsoft.com/office/powerpoint/2010/main" val="78111203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Google PUE Optimization </a:t>
            </a:r>
            <a:r>
              <a:rPr lang="en-US" dirty="0" smtClean="0"/>
              <a:t>Application</a:t>
            </a:r>
            <a:r>
              <a:rPr lang="en-US" sz="3100" baseline="30000" dirty="0" smtClean="0"/>
              <a:t>1</a:t>
            </a:r>
            <a:endParaRPr lang="en-US" sz="3100" baseline="30000" dirty="0"/>
          </a:p>
        </p:txBody>
      </p:sp>
      <p:sp>
        <p:nvSpPr>
          <p:cNvPr id="3" name="Content Placeholder 2"/>
          <p:cNvSpPr>
            <a:spLocks noGrp="1"/>
          </p:cNvSpPr>
          <p:nvPr>
            <p:ph idx="1"/>
          </p:nvPr>
        </p:nvSpPr>
        <p:spPr>
          <a:xfrm>
            <a:off x="457200" y="1600200"/>
            <a:ext cx="8229600" cy="4734580"/>
          </a:xfrm>
        </p:spPr>
        <p:txBody>
          <a:bodyPr>
            <a:normAutofit fontScale="77500" lnSpcReduction="20000"/>
          </a:bodyPr>
          <a:lstStyle/>
          <a:p>
            <a:r>
              <a:rPr lang="en-US" dirty="0" smtClean="0"/>
              <a:t>Straightforward application of ANN/supervised learning</a:t>
            </a:r>
          </a:p>
          <a:p>
            <a:pPr lvl="1"/>
            <a:r>
              <a:rPr lang="en-US" sz="2300" dirty="0" smtClean="0"/>
              <a:t>Lots more happening at Google (and FB, Baidu, NFLX, MSFT,AMZN,…)</a:t>
            </a:r>
          </a:p>
          <a:p>
            <a:pPr lvl="2"/>
            <a:r>
              <a:rPr lang="en-US" sz="1900" dirty="0" smtClean="0">
                <a:hlinkClick r:id="rId2"/>
              </a:rPr>
              <a:t>http://research.google.com/pubs/ArtificialIntelligenceandMachineLearning.html</a:t>
            </a:r>
            <a:endParaRPr lang="en-US" sz="1900" dirty="0" smtClean="0"/>
          </a:p>
          <a:p>
            <a:pPr marL="457200" lvl="1" indent="0">
              <a:buNone/>
            </a:pPr>
            <a:endParaRPr lang="en-US" sz="2300" dirty="0" smtClean="0"/>
          </a:p>
          <a:p>
            <a:r>
              <a:rPr lang="en-US" dirty="0"/>
              <a:t>Use case:  </a:t>
            </a:r>
            <a:r>
              <a:rPr lang="en-US" dirty="0" smtClean="0"/>
              <a:t>Predicting </a:t>
            </a:r>
            <a:r>
              <a:rPr lang="en-US" i="1" dirty="0" smtClean="0"/>
              <a:t>Power Usage Effectiveness </a:t>
            </a:r>
            <a:r>
              <a:rPr lang="en-US" dirty="0" smtClean="0"/>
              <a:t>(PUE) </a:t>
            </a:r>
            <a:r>
              <a:rPr lang="en-US" dirty="0"/>
              <a:t> </a:t>
            </a:r>
            <a:endParaRPr lang="en-US" dirty="0" smtClean="0"/>
          </a:p>
          <a:p>
            <a:pPr lvl="1"/>
            <a:r>
              <a:rPr lang="en-US" sz="2300" dirty="0" smtClean="0"/>
              <a:t>Basically: They developed</a:t>
            </a:r>
            <a:r>
              <a:rPr lang="en-US" sz="2300" dirty="0"/>
              <a:t> a neural network framework that </a:t>
            </a:r>
            <a:r>
              <a:rPr lang="en-US" sz="2300" dirty="0" smtClean="0"/>
              <a:t>learns from</a:t>
            </a:r>
            <a:r>
              <a:rPr lang="en-US" sz="2300" dirty="0"/>
              <a:t> </a:t>
            </a:r>
            <a:r>
              <a:rPr lang="en-US" sz="2300" dirty="0" smtClean="0"/>
              <a:t>operational</a:t>
            </a:r>
            <a:r>
              <a:rPr lang="en-US" sz="2300" dirty="0"/>
              <a:t> data </a:t>
            </a:r>
            <a:r>
              <a:rPr lang="en-US" sz="2300" dirty="0" smtClean="0"/>
              <a:t>and</a:t>
            </a:r>
            <a:r>
              <a:rPr lang="en-US" sz="2300" dirty="0"/>
              <a:t> </a:t>
            </a:r>
            <a:r>
              <a:rPr lang="en-US" sz="2300" dirty="0" smtClean="0"/>
              <a:t>models</a:t>
            </a:r>
            <a:r>
              <a:rPr lang="en-US" sz="2300" dirty="0"/>
              <a:t> plant </a:t>
            </a:r>
            <a:r>
              <a:rPr lang="en-US" sz="2300" dirty="0" smtClean="0"/>
              <a:t>performance</a:t>
            </a:r>
          </a:p>
          <a:p>
            <a:pPr lvl="1"/>
            <a:r>
              <a:rPr lang="en-US" sz="2300" dirty="0" smtClean="0"/>
              <a:t>The model is able to predict</a:t>
            </a:r>
            <a:r>
              <a:rPr lang="en-US" sz="2300" dirty="0"/>
              <a:t> </a:t>
            </a:r>
            <a:r>
              <a:rPr lang="en-US" sz="2300" dirty="0" smtClean="0"/>
              <a:t>PUE</a:t>
            </a:r>
            <a:r>
              <a:rPr lang="en-US" sz="2300" baseline="30000" dirty="0" smtClean="0"/>
              <a:t>2</a:t>
            </a:r>
            <a:r>
              <a:rPr lang="en-US" sz="2300" dirty="0"/>
              <a:t> within a range of 0.004 </a:t>
            </a:r>
            <a:r>
              <a:rPr lang="en-US" sz="2300" dirty="0" smtClean="0"/>
              <a:t>+</a:t>
            </a:r>
            <a:r>
              <a:rPr lang="en-US" sz="2300" dirty="0"/>
              <a:t> </a:t>
            </a:r>
            <a:r>
              <a:rPr lang="en-US" sz="2300" dirty="0" smtClean="0"/>
              <a:t>0.005</a:t>
            </a:r>
            <a:r>
              <a:rPr lang="en-US" sz="2300" dirty="0"/>
              <a:t> </a:t>
            </a:r>
            <a:r>
              <a:rPr lang="en-US" sz="2300" dirty="0" smtClean="0"/>
              <a:t>,</a:t>
            </a:r>
            <a:r>
              <a:rPr lang="en-US" sz="2300" dirty="0"/>
              <a:t> or 0.4% error for a PUE of 1.1</a:t>
            </a:r>
            <a:r>
              <a:rPr lang="en-US" sz="2300" dirty="0" smtClean="0"/>
              <a:t>.</a:t>
            </a:r>
          </a:p>
          <a:p>
            <a:pPr lvl="1"/>
            <a:endParaRPr lang="en-US" sz="2300" dirty="0" smtClean="0"/>
          </a:p>
          <a:p>
            <a:pPr lvl="1"/>
            <a:endParaRPr lang="en-US" dirty="0" smtClean="0"/>
          </a:p>
          <a:p>
            <a:r>
              <a:rPr lang="en-US" i="1" dirty="0" smtClean="0"/>
              <a:t>“A </a:t>
            </a:r>
            <a:r>
              <a:rPr lang="en-US" i="1" dirty="0"/>
              <a:t>simplified version of what the models do: take a bunch of data, find the hidden interactions, then provide recommendations that optimize for energy efficiency</a:t>
            </a:r>
            <a:r>
              <a:rPr lang="en-US" i="1" dirty="0" smtClean="0"/>
              <a:t>.”</a:t>
            </a:r>
          </a:p>
          <a:p>
            <a:pPr lvl="1"/>
            <a:r>
              <a:rPr lang="en-US" sz="2300" i="1" dirty="0" smtClean="0">
                <a:hlinkClick r:id="rId3"/>
              </a:rPr>
              <a:t>http://googleblog.blogspot.com/2014/05/better-data-centers-through-machine.html</a:t>
            </a:r>
            <a:endParaRPr lang="en-US" sz="2300" i="1" dirty="0" smtClean="0"/>
          </a:p>
          <a:p>
            <a:pPr lvl="1"/>
            <a:endParaRPr lang="en-US" i="1" dirty="0" smtClean="0"/>
          </a:p>
        </p:txBody>
      </p:sp>
      <p:sp>
        <p:nvSpPr>
          <p:cNvPr id="4" name="TextBox 3"/>
          <p:cNvSpPr txBox="1"/>
          <p:nvPr/>
        </p:nvSpPr>
        <p:spPr>
          <a:xfrm>
            <a:off x="109433" y="6334780"/>
            <a:ext cx="8994770" cy="369332"/>
          </a:xfrm>
          <a:prstGeom prst="rect">
            <a:avLst/>
          </a:prstGeom>
          <a:noFill/>
        </p:spPr>
        <p:txBody>
          <a:bodyPr wrap="none" rtlCol="0">
            <a:spAutoFit/>
          </a:bodyPr>
          <a:lstStyle/>
          <a:p>
            <a:r>
              <a:rPr lang="en-US" sz="900" dirty="0" smtClean="0">
                <a:hlinkClick r:id="rId4"/>
              </a:rPr>
              <a:t>1 https://docs.google.com/a/google.com/viewer?url=www.google.com/about/datacenters/efficiency/internal/assets/machine-learning-applicationsfor-datacenter-optimization-finalv2.pdf</a:t>
            </a:r>
            <a:endParaRPr lang="en-US" sz="900" dirty="0" smtClean="0"/>
          </a:p>
          <a:p>
            <a:r>
              <a:rPr lang="en-US" sz="900" dirty="0" smtClean="0"/>
              <a:t>2  </a:t>
            </a:r>
            <a:r>
              <a:rPr lang="en-US" sz="900" dirty="0" smtClean="0">
                <a:hlinkClick r:id="rId5"/>
              </a:rPr>
              <a:t>http://en.wikipedia.org/wiki/Power_usage_effectiveness</a:t>
            </a:r>
            <a:endParaRPr lang="en-US" sz="900" dirty="0"/>
          </a:p>
        </p:txBody>
      </p:sp>
      <p:pic>
        <p:nvPicPr>
          <p:cNvPr id="5" name="Picture 4" descr="pu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9537" y="4081284"/>
            <a:ext cx="2903820" cy="517735"/>
          </a:xfrm>
          <a:prstGeom prst="rect">
            <a:avLst/>
          </a:prstGeom>
        </p:spPr>
      </p:pic>
    </p:spTree>
    <p:extLst>
      <p:ext uri="{BB962C8B-B14F-4D97-AF65-F5344CB8AC3E}">
        <p14:creationId xmlns:p14="http://schemas.microsoft.com/office/powerpoint/2010/main" val="541587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Use Case: Features</a:t>
            </a:r>
            <a:endParaRPr lang="en-US" dirty="0"/>
          </a:p>
        </p:txBody>
      </p:sp>
      <p:sp>
        <p:nvSpPr>
          <p:cNvPr id="3" name="Content Placeholder 2"/>
          <p:cNvSpPr>
            <a:spLocks noGrp="1"/>
          </p:cNvSpPr>
          <p:nvPr>
            <p:ph idx="1"/>
          </p:nvPr>
        </p:nvSpPr>
        <p:spPr>
          <a:xfrm>
            <a:off x="457200" y="1417638"/>
            <a:ext cx="8229600" cy="4525963"/>
          </a:xfrm>
        </p:spPr>
        <p:txBody>
          <a:bodyPr>
            <a:normAutofit/>
          </a:bodyPr>
          <a:lstStyle/>
          <a:p>
            <a:r>
              <a:rPr lang="en-US" dirty="0" smtClean="0"/>
              <a:t>Number of features relatively small (n = 19)</a:t>
            </a:r>
          </a:p>
        </p:txBody>
      </p:sp>
      <p:pic>
        <p:nvPicPr>
          <p:cNvPr id="4" name="Picture 3" descr="google_example_featu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56" y="2355446"/>
            <a:ext cx="5156200" cy="4127500"/>
          </a:xfrm>
          <a:prstGeom prst="rect">
            <a:avLst/>
          </a:prstGeom>
        </p:spPr>
      </p:pic>
    </p:spTree>
    <p:extLst>
      <p:ext uri="{BB962C8B-B14F-4D97-AF65-F5344CB8AC3E}">
        <p14:creationId xmlns:p14="http://schemas.microsoft.com/office/powerpoint/2010/main" val="121364334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Use Case: Algorithm</a:t>
            </a:r>
            <a:endParaRPr lang="en-US" dirty="0"/>
          </a:p>
        </p:txBody>
      </p:sp>
      <p:sp>
        <p:nvSpPr>
          <p:cNvPr id="3" name="Content Placeholder 2"/>
          <p:cNvSpPr>
            <a:spLocks noGrp="1"/>
          </p:cNvSpPr>
          <p:nvPr>
            <p:ph idx="1"/>
          </p:nvPr>
        </p:nvSpPr>
        <p:spPr>
          <a:xfrm>
            <a:off x="457200" y="1801758"/>
            <a:ext cx="8229600" cy="4525963"/>
          </a:xfrm>
        </p:spPr>
        <p:txBody>
          <a:bodyPr>
            <a:normAutofit lnSpcReduction="10000"/>
          </a:bodyPr>
          <a:lstStyle/>
          <a:p>
            <a:pPr marL="514350" indent="-514350">
              <a:buFont typeface="+mj-lt"/>
              <a:buAutoNum type="arabicPeriod"/>
            </a:pPr>
            <a:r>
              <a:rPr lang="en-US" dirty="0" smtClean="0"/>
              <a:t>Randomly initialize the model parameters θ</a:t>
            </a:r>
          </a:p>
          <a:p>
            <a:pPr marL="514350" indent="-514350">
              <a:buFont typeface="+mj-lt"/>
              <a:buAutoNum type="arabicPeriod"/>
            </a:pPr>
            <a:r>
              <a:rPr lang="en-US" dirty="0" smtClean="0"/>
              <a:t>Implement forward propagation</a:t>
            </a:r>
          </a:p>
          <a:p>
            <a:pPr marL="514350" indent="-514350">
              <a:buFont typeface="+mj-lt"/>
              <a:buAutoNum type="arabicPeriod"/>
            </a:pPr>
            <a:r>
              <a:rPr lang="en-US" dirty="0" smtClean="0"/>
              <a:t>Compute the cost function </a:t>
            </a:r>
            <a:r>
              <a:rPr lang="en-US" i="1" dirty="0" smtClean="0"/>
              <a:t>J</a:t>
            </a:r>
            <a:r>
              <a:rPr lang="en-US" dirty="0" smtClean="0"/>
              <a:t>(θ)</a:t>
            </a:r>
          </a:p>
          <a:p>
            <a:pPr marL="514350" indent="-514350">
              <a:buFont typeface="+mj-lt"/>
              <a:buAutoNum type="arabicPeriod"/>
            </a:pPr>
            <a:r>
              <a:rPr lang="en-US" dirty="0"/>
              <a:t>Implement the back propagation </a:t>
            </a:r>
            <a:r>
              <a:rPr lang="en-US" dirty="0" smtClean="0"/>
              <a:t>algorithm</a:t>
            </a:r>
            <a:endParaRPr lang="en-US" dirty="0"/>
          </a:p>
          <a:p>
            <a:pPr marL="514350" indent="-514350">
              <a:buFont typeface="+mj-lt"/>
              <a:buAutoNum type="arabicPeriod"/>
            </a:pPr>
            <a:r>
              <a:rPr lang="en-US" dirty="0" smtClean="0"/>
              <a:t>Repeat</a:t>
            </a:r>
            <a:r>
              <a:rPr lang="en-US" dirty="0"/>
              <a:t> steps </a:t>
            </a:r>
            <a:r>
              <a:rPr lang="en-US" dirty="0" smtClean="0"/>
              <a:t>2</a:t>
            </a:r>
            <a:r>
              <a:rPr lang="en-US" dirty="0"/>
              <a:t>-</a:t>
            </a:r>
            <a:r>
              <a:rPr lang="en-US" dirty="0" smtClean="0"/>
              <a:t>4</a:t>
            </a:r>
            <a:r>
              <a:rPr lang="en-US" dirty="0"/>
              <a:t> until convergence </a:t>
            </a:r>
            <a:endParaRPr lang="en-US" dirty="0" smtClean="0"/>
          </a:p>
          <a:p>
            <a:pPr marL="914400" lvl="1" indent="-514350"/>
            <a:r>
              <a:rPr lang="en-US" dirty="0" smtClean="0"/>
              <a:t>or for</a:t>
            </a:r>
            <a:r>
              <a:rPr lang="en-US" dirty="0"/>
              <a:t> the desired number of </a:t>
            </a:r>
            <a:r>
              <a:rPr lang="en-US" dirty="0" smtClean="0"/>
              <a:t>iterations</a:t>
            </a:r>
          </a:p>
          <a:p>
            <a:pPr marL="514350" indent="-514350"/>
            <a:endParaRPr lang="en-US" dirty="0" smtClean="0"/>
          </a:p>
          <a:p>
            <a:pPr marL="514350" indent="-514350"/>
            <a:r>
              <a:rPr lang="en-US" dirty="0" smtClean="0"/>
              <a:t>Really undergraduate textbook stuff…</a:t>
            </a:r>
            <a:endParaRPr lang="en-US" dirty="0"/>
          </a:p>
        </p:txBody>
      </p:sp>
    </p:spTree>
    <p:extLst>
      <p:ext uri="{BB962C8B-B14F-4D97-AF65-F5344CB8AC3E}">
        <p14:creationId xmlns:p14="http://schemas.microsoft.com/office/powerpoint/2010/main" val="138372078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25"/>
            <a:ext cx="8229600" cy="1143000"/>
          </a:xfrm>
        </p:spPr>
        <p:txBody>
          <a:bodyPr/>
          <a:lstStyle/>
          <a:p>
            <a:r>
              <a:rPr lang="en-US" dirty="0" smtClean="0"/>
              <a:t>Google Use Case: Details</a:t>
            </a:r>
            <a:endParaRPr lang="en-US" dirty="0"/>
          </a:p>
        </p:txBody>
      </p:sp>
      <p:sp>
        <p:nvSpPr>
          <p:cNvPr id="3" name="Content Placeholder 2"/>
          <p:cNvSpPr>
            <a:spLocks noGrp="1"/>
          </p:cNvSpPr>
          <p:nvPr>
            <p:ph idx="1"/>
          </p:nvPr>
        </p:nvSpPr>
        <p:spPr>
          <a:xfrm>
            <a:off x="457200" y="1212225"/>
            <a:ext cx="8229600" cy="5613407"/>
          </a:xfrm>
        </p:spPr>
        <p:txBody>
          <a:bodyPr>
            <a:normAutofit fontScale="55000" lnSpcReduction="20000"/>
          </a:bodyPr>
          <a:lstStyle/>
          <a:p>
            <a:r>
              <a:rPr lang="en-US" sz="3400" dirty="0" smtClean="0"/>
              <a:t>Neural Network</a:t>
            </a:r>
          </a:p>
          <a:p>
            <a:pPr lvl="1"/>
            <a:r>
              <a:rPr lang="en-US" sz="3400" dirty="0" smtClean="0"/>
              <a:t>5</a:t>
            </a:r>
            <a:r>
              <a:rPr lang="en-US" sz="3400" dirty="0"/>
              <a:t> hidden </a:t>
            </a:r>
            <a:r>
              <a:rPr lang="en-US" sz="3400" dirty="0" smtClean="0"/>
              <a:t>layers</a:t>
            </a:r>
            <a:endParaRPr lang="en-US" sz="3400" dirty="0"/>
          </a:p>
          <a:p>
            <a:pPr lvl="1"/>
            <a:r>
              <a:rPr lang="en-US" sz="3400" dirty="0" smtClean="0"/>
              <a:t>50</a:t>
            </a:r>
            <a:r>
              <a:rPr lang="en-US" sz="3400" dirty="0"/>
              <a:t> nodes per hidden layer </a:t>
            </a:r>
            <a:endParaRPr lang="en-US" sz="3400" dirty="0" smtClean="0"/>
          </a:p>
          <a:p>
            <a:pPr lvl="1"/>
            <a:r>
              <a:rPr lang="en-US" sz="3400" dirty="0"/>
              <a:t> 0.001 as the </a:t>
            </a:r>
            <a:r>
              <a:rPr lang="en-US" sz="3400" dirty="0" smtClean="0"/>
              <a:t>regularization parameter (λ)</a:t>
            </a:r>
            <a:endParaRPr lang="en-US" sz="3400" dirty="0"/>
          </a:p>
          <a:p>
            <a:endParaRPr lang="en-US" sz="3400" dirty="0"/>
          </a:p>
          <a:p>
            <a:r>
              <a:rPr lang="en-US" sz="3400" dirty="0" smtClean="0"/>
              <a:t>Training Dataset</a:t>
            </a:r>
          </a:p>
          <a:p>
            <a:pPr lvl="1"/>
            <a:r>
              <a:rPr lang="en-US" sz="3400" dirty="0" smtClean="0"/>
              <a:t>19 normalized input parameters (features) per normalized output variable (the DC PUE)</a:t>
            </a:r>
          </a:p>
          <a:p>
            <a:pPr lvl="2"/>
            <a:r>
              <a:rPr lang="en-US" sz="2600" dirty="0" smtClean="0"/>
              <a:t>Data normalized into the range [-1,-1] (also know as feature scaling)</a:t>
            </a:r>
          </a:p>
          <a:p>
            <a:pPr lvl="2"/>
            <a:endParaRPr lang="en-US" sz="2600" dirty="0" smtClean="0"/>
          </a:p>
          <a:p>
            <a:pPr marL="914400" lvl="2" indent="0">
              <a:buNone/>
            </a:pPr>
            <a:endParaRPr lang="en-US" sz="2600" dirty="0" smtClean="0"/>
          </a:p>
          <a:p>
            <a:pPr lvl="1"/>
            <a:r>
              <a:rPr lang="en-US" sz="3400" dirty="0"/>
              <a:t> 184,435 time samples at 5 minute </a:t>
            </a:r>
            <a:r>
              <a:rPr lang="en-US" sz="3400" dirty="0" smtClean="0"/>
              <a:t>resolution</a:t>
            </a:r>
          </a:p>
          <a:p>
            <a:pPr lvl="2"/>
            <a:r>
              <a:rPr lang="en-US" sz="2600" i="1" dirty="0" smtClean="0"/>
              <a:t>O</a:t>
            </a:r>
            <a:r>
              <a:rPr lang="en-US" sz="2600" dirty="0" smtClean="0"/>
              <a:t>(2) years of data</a:t>
            </a:r>
          </a:p>
          <a:p>
            <a:pPr lvl="1"/>
            <a:r>
              <a:rPr lang="en-US" sz="3400" dirty="0" smtClean="0"/>
              <a:t>70% for training, 30% for cross validation</a:t>
            </a:r>
          </a:p>
          <a:p>
            <a:pPr lvl="2"/>
            <a:r>
              <a:rPr lang="en-US" sz="3000" dirty="0" smtClean="0"/>
              <a:t>Aside: Model Selection problem</a:t>
            </a:r>
          </a:p>
          <a:p>
            <a:pPr lvl="2"/>
            <a:r>
              <a:rPr lang="en-US" sz="3000" dirty="0" smtClean="0"/>
              <a:t>Split into 3 parts: Training (60%), cross-validation (20%), and test sets (10%) </a:t>
            </a:r>
            <a:r>
              <a:rPr lang="en-US" sz="3000" dirty="0" smtClean="0">
                <a:sym typeface="Wingdings"/>
              </a:rPr>
              <a:t></a:t>
            </a:r>
          </a:p>
          <a:p>
            <a:pPr lvl="2"/>
            <a:r>
              <a:rPr lang="en-US" sz="3000" dirty="0" smtClean="0">
                <a:sym typeface="Wingdings"/>
              </a:rPr>
              <a:t>Training error (</a:t>
            </a:r>
            <a:r>
              <a:rPr lang="en-US" sz="3000" i="1" dirty="0" smtClean="0">
                <a:sym typeface="Wingdings"/>
              </a:rPr>
              <a:t>J(</a:t>
            </a:r>
            <a:r>
              <a:rPr lang="en-US" sz="3000" dirty="0" smtClean="0">
                <a:sym typeface="Wingdings"/>
              </a:rPr>
              <a:t>θ</a:t>
            </a:r>
            <a:r>
              <a:rPr lang="en-US" sz="3000" i="1" dirty="0" smtClean="0">
                <a:sym typeface="Wingdings"/>
              </a:rPr>
              <a:t>))</a:t>
            </a:r>
            <a:r>
              <a:rPr lang="en-US" sz="3000" dirty="0" smtClean="0">
                <a:sym typeface="Wingdings"/>
              </a:rPr>
              <a:t> is unlikely to be a good measure of how well hypothesis will generalize to new examples </a:t>
            </a:r>
          </a:p>
          <a:p>
            <a:pPr lvl="3"/>
            <a:r>
              <a:rPr lang="en-US" sz="2600" dirty="0" smtClean="0">
                <a:sym typeface="Wingdings"/>
              </a:rPr>
              <a:t>i.e. overly optimistic of generalization error (pretty obviously; parameters fit to the training set)</a:t>
            </a:r>
          </a:p>
          <a:p>
            <a:pPr lvl="2"/>
            <a:r>
              <a:rPr lang="en-US" sz="3000" dirty="0" smtClean="0">
                <a:sym typeface="Wingdings"/>
              </a:rPr>
              <a:t>Basically: test model on cross validation and test sets</a:t>
            </a:r>
            <a:endParaRPr lang="en-US" sz="3000" dirty="0" smtClean="0"/>
          </a:p>
          <a:p>
            <a:pPr lvl="1"/>
            <a:endParaRPr lang="en-US" dirty="0" smtClean="0"/>
          </a:p>
          <a:p>
            <a:pPr lvl="1"/>
            <a:endParaRPr lang="en-US" dirty="0"/>
          </a:p>
        </p:txBody>
      </p:sp>
      <p:pic>
        <p:nvPicPr>
          <p:cNvPr id="5" name="Picture 4" descr="normaliz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123" y="3750342"/>
            <a:ext cx="1614800" cy="453073"/>
          </a:xfrm>
          <a:prstGeom prst="rect">
            <a:avLst/>
          </a:prstGeom>
        </p:spPr>
      </p:pic>
    </p:spTree>
    <p:extLst>
      <p:ext uri="{BB962C8B-B14F-4D97-AF65-F5344CB8AC3E}">
        <p14:creationId xmlns:p14="http://schemas.microsoft.com/office/powerpoint/2010/main" val="109251397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Google Use Case: PUE Predictive Accuracy</a:t>
            </a:r>
            <a:endParaRPr lang="en-US" sz="3600" dirty="0"/>
          </a:p>
        </p:txBody>
      </p:sp>
      <p:pic>
        <p:nvPicPr>
          <p:cNvPr id="4" name="Picture 3" descr="google_predcitive_accurac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63969"/>
            <a:ext cx="7698999" cy="4570646"/>
          </a:xfrm>
          <a:prstGeom prst="rect">
            <a:avLst/>
          </a:prstGeom>
        </p:spPr>
      </p:pic>
      <p:sp>
        <p:nvSpPr>
          <p:cNvPr id="5" name="TextBox 4"/>
          <p:cNvSpPr txBox="1"/>
          <p:nvPr/>
        </p:nvSpPr>
        <p:spPr>
          <a:xfrm>
            <a:off x="739445" y="1363905"/>
            <a:ext cx="3108543" cy="646331"/>
          </a:xfrm>
          <a:prstGeom prst="rect">
            <a:avLst/>
          </a:prstGeom>
          <a:noFill/>
        </p:spPr>
        <p:txBody>
          <a:bodyPr wrap="none" rtlCol="0">
            <a:spAutoFit/>
          </a:bodyPr>
          <a:lstStyle/>
          <a:p>
            <a:pPr marL="285750" indent="-285750">
              <a:buFont typeface="Arial"/>
              <a:buChar char="•"/>
            </a:pPr>
            <a:r>
              <a:rPr lang="en-US" dirty="0"/>
              <a:t>M</a:t>
            </a:r>
            <a:r>
              <a:rPr lang="en-US" dirty="0" smtClean="0"/>
              <a:t>ean </a:t>
            </a:r>
            <a:r>
              <a:rPr lang="en-US" dirty="0"/>
              <a:t>absolute </a:t>
            </a:r>
            <a:r>
              <a:rPr lang="en-US" dirty="0" smtClean="0"/>
              <a:t>error: 0.004 </a:t>
            </a:r>
          </a:p>
          <a:p>
            <a:pPr marL="285750" indent="-285750">
              <a:buFont typeface="Arial"/>
              <a:buChar char="•"/>
            </a:pPr>
            <a:r>
              <a:rPr lang="en-US" dirty="0" smtClean="0"/>
              <a:t>Standard deviation: </a:t>
            </a:r>
            <a:r>
              <a:rPr lang="en-US" dirty="0"/>
              <a:t> </a:t>
            </a:r>
            <a:r>
              <a:rPr lang="en-US" dirty="0" smtClean="0"/>
              <a:t>  0.005</a:t>
            </a:r>
          </a:p>
        </p:txBody>
      </p:sp>
      <p:grpSp>
        <p:nvGrpSpPr>
          <p:cNvPr id="9" name="Group 8"/>
          <p:cNvGrpSpPr/>
          <p:nvPr/>
        </p:nvGrpSpPr>
        <p:grpSpPr>
          <a:xfrm>
            <a:off x="1048196" y="1417638"/>
            <a:ext cx="7945168" cy="2089466"/>
            <a:chOff x="1048196" y="1417638"/>
            <a:chExt cx="7945168" cy="2089466"/>
          </a:xfrm>
        </p:grpSpPr>
        <p:sp>
          <p:nvSpPr>
            <p:cNvPr id="6" name="TextBox 5"/>
            <p:cNvSpPr txBox="1"/>
            <p:nvPr/>
          </p:nvSpPr>
          <p:spPr>
            <a:xfrm>
              <a:off x="5573888" y="1417638"/>
              <a:ext cx="341947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rgbClr val="FF0000"/>
                  </a:solidFill>
                </a:rPr>
                <a:t>Increased error for PUE &gt; 1.14 due </a:t>
              </a:r>
            </a:p>
            <a:p>
              <a:r>
                <a:rPr lang="en-US" dirty="0" smtClean="0">
                  <a:solidFill>
                    <a:srgbClr val="FF0000"/>
                  </a:solidFill>
                </a:rPr>
                <a:t>to lack of training data</a:t>
              </a:r>
              <a:endParaRPr lang="en-US" dirty="0">
                <a:solidFill>
                  <a:srgbClr val="FF0000"/>
                </a:solidFill>
              </a:endParaRPr>
            </a:p>
          </p:txBody>
        </p:sp>
        <p:cxnSp>
          <p:nvCxnSpPr>
            <p:cNvPr id="8" name="Straight Arrow Connector 7"/>
            <p:cNvCxnSpPr/>
            <p:nvPr/>
          </p:nvCxnSpPr>
          <p:spPr>
            <a:xfrm flipH="1">
              <a:off x="1048196" y="2063969"/>
              <a:ext cx="6228705" cy="1443135"/>
            </a:xfrm>
            <a:prstGeom prst="straightConnector1">
              <a:avLst/>
            </a:prstGeom>
            <a:ln w="31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87738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769"/>
            <a:ext cx="8229600" cy="1143000"/>
          </a:xfrm>
        </p:spPr>
        <p:txBody>
          <a:bodyPr>
            <a:normAutofit fontScale="90000"/>
          </a:bodyPr>
          <a:lstStyle/>
          <a:p>
            <a:r>
              <a:rPr lang="en-US" dirty="0" smtClean="0"/>
              <a:t>Google Use Case: Sensitivity Analysis</a:t>
            </a:r>
            <a:endParaRPr lang="en-US" dirty="0"/>
          </a:p>
        </p:txBody>
      </p:sp>
      <p:sp>
        <p:nvSpPr>
          <p:cNvPr id="3" name="Content Placeholder 2"/>
          <p:cNvSpPr>
            <a:spLocks noGrp="1"/>
          </p:cNvSpPr>
          <p:nvPr>
            <p:ph idx="1"/>
          </p:nvPr>
        </p:nvSpPr>
        <p:spPr>
          <a:xfrm>
            <a:off x="457200" y="1330580"/>
            <a:ext cx="8229600" cy="4525963"/>
          </a:xfrm>
        </p:spPr>
        <p:txBody>
          <a:bodyPr/>
          <a:lstStyle/>
          <a:p>
            <a:r>
              <a:rPr lang="en-US" dirty="0" smtClean="0"/>
              <a:t>After the model is trained, one can look at effect of individual parameters by varying one while holding the others constant</a:t>
            </a:r>
          </a:p>
          <a:p>
            <a:endParaRPr lang="en-US" dirty="0"/>
          </a:p>
        </p:txBody>
      </p:sp>
      <p:pic>
        <p:nvPicPr>
          <p:cNvPr id="4" name="Picture 3" descr="google_sensitivity_analysis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68" y="3593562"/>
            <a:ext cx="8257065" cy="2587281"/>
          </a:xfrm>
          <a:prstGeom prst="rect">
            <a:avLst/>
          </a:prstGeom>
        </p:spPr>
      </p:pic>
      <p:sp>
        <p:nvSpPr>
          <p:cNvPr id="5" name="TextBox 4"/>
          <p:cNvSpPr txBox="1"/>
          <p:nvPr/>
        </p:nvSpPr>
        <p:spPr>
          <a:xfrm>
            <a:off x="4697721" y="2995375"/>
            <a:ext cx="4351697" cy="73866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solidFill>
                  <a:srgbClr val="FF0000"/>
                </a:solidFill>
              </a:rPr>
              <a:t>The relationship between PUE and the number of chillers </a:t>
            </a:r>
            <a:endParaRPr lang="en-US" sz="1400" dirty="0" smtClean="0">
              <a:solidFill>
                <a:srgbClr val="FF0000"/>
              </a:solidFill>
            </a:endParaRPr>
          </a:p>
          <a:p>
            <a:r>
              <a:rPr lang="en-US" sz="1400" dirty="0" smtClean="0">
                <a:solidFill>
                  <a:srgbClr val="FF0000"/>
                </a:solidFill>
              </a:rPr>
              <a:t>running </a:t>
            </a:r>
            <a:r>
              <a:rPr lang="en-US" sz="1400" dirty="0">
                <a:solidFill>
                  <a:srgbClr val="FF0000"/>
                </a:solidFill>
              </a:rPr>
              <a:t>is nonlinear because chiller efficiency decreases </a:t>
            </a:r>
            <a:endParaRPr lang="en-US" sz="1400" dirty="0" smtClean="0">
              <a:solidFill>
                <a:srgbClr val="FF0000"/>
              </a:solidFill>
            </a:endParaRPr>
          </a:p>
          <a:p>
            <a:r>
              <a:rPr lang="en-US" sz="1400" dirty="0" smtClean="0">
                <a:solidFill>
                  <a:srgbClr val="FF0000"/>
                </a:solidFill>
              </a:rPr>
              <a:t>exponentially </a:t>
            </a:r>
            <a:r>
              <a:rPr lang="en-US" sz="1400" dirty="0">
                <a:solidFill>
                  <a:srgbClr val="FF0000"/>
                </a:solidFill>
              </a:rPr>
              <a:t>with reduced load. </a:t>
            </a:r>
          </a:p>
        </p:txBody>
      </p:sp>
    </p:spTree>
    <p:extLst>
      <p:ext uri="{BB962C8B-B14F-4D97-AF65-F5344CB8AC3E}">
        <p14:creationId xmlns:p14="http://schemas.microsoft.com/office/powerpoint/2010/main" val="39305308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2338"/>
            <a:ext cx="8229600" cy="1471370"/>
          </a:xfrm>
        </p:spPr>
        <p:txBody>
          <a:bodyPr>
            <a:normAutofit/>
          </a:bodyPr>
          <a:lstStyle/>
          <a:p>
            <a:r>
              <a:rPr lang="en-US" dirty="0" smtClean="0"/>
              <a:t>Google: Outside </a:t>
            </a:r>
            <a:r>
              <a:rPr lang="en-US" dirty="0"/>
              <a:t>air enthalpy </a:t>
            </a:r>
            <a:r>
              <a:rPr lang="en-US" dirty="0" smtClean="0"/>
              <a:t>has largest impact on PUE</a:t>
            </a:r>
            <a:endParaRPr lang="en-US" dirty="0"/>
          </a:p>
        </p:txBody>
      </p:sp>
      <p:pic>
        <p:nvPicPr>
          <p:cNvPr id="4" name="Picture 3" descr="google_outside_air_enthal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088" y="1773708"/>
            <a:ext cx="6252528" cy="3641572"/>
          </a:xfrm>
          <a:prstGeom prst="rect">
            <a:avLst/>
          </a:prstGeom>
        </p:spPr>
      </p:pic>
      <p:sp>
        <p:nvSpPr>
          <p:cNvPr id="5" name="TextBox 4"/>
          <p:cNvSpPr txBox="1"/>
          <p:nvPr/>
        </p:nvSpPr>
        <p:spPr>
          <a:xfrm>
            <a:off x="1930954" y="5407377"/>
            <a:ext cx="5264783" cy="120032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solidFill>
                  <a:srgbClr val="FF0000"/>
                </a:solidFill>
              </a:rPr>
              <a:t>Relationship </a:t>
            </a:r>
            <a:r>
              <a:rPr lang="en-US" sz="1200" dirty="0">
                <a:solidFill>
                  <a:srgbClr val="FF0000"/>
                </a:solidFill>
              </a:rPr>
              <a:t>between PUE and outside air enthalpy, or total energy </a:t>
            </a:r>
            <a:r>
              <a:rPr lang="en-US" sz="1200" dirty="0" smtClean="0">
                <a:solidFill>
                  <a:srgbClr val="FF0000"/>
                </a:solidFill>
              </a:rPr>
              <a:t>content</a:t>
            </a:r>
          </a:p>
          <a:p>
            <a:r>
              <a:rPr lang="en-US" sz="1200" dirty="0" smtClean="0">
                <a:solidFill>
                  <a:srgbClr val="FF0000"/>
                </a:solidFill>
              </a:rPr>
              <a:t>of </a:t>
            </a:r>
            <a:r>
              <a:rPr lang="en-US" sz="1200" dirty="0">
                <a:solidFill>
                  <a:srgbClr val="FF0000"/>
                </a:solidFill>
              </a:rPr>
              <a:t>the ambient air. As the air enthalpy increases, the number of cooling towers, </a:t>
            </a:r>
            <a:endParaRPr lang="en-US" sz="1200" dirty="0" smtClean="0">
              <a:solidFill>
                <a:srgbClr val="FF0000"/>
              </a:solidFill>
            </a:endParaRPr>
          </a:p>
          <a:p>
            <a:r>
              <a:rPr lang="en-US" sz="1200" dirty="0" smtClean="0">
                <a:solidFill>
                  <a:srgbClr val="FF0000"/>
                </a:solidFill>
              </a:rPr>
              <a:t>supplemental </a:t>
            </a:r>
            <a:r>
              <a:rPr lang="en-US" sz="1200" dirty="0">
                <a:solidFill>
                  <a:srgbClr val="FF0000"/>
                </a:solidFill>
              </a:rPr>
              <a:t>chillers, and associated loading rises as well, producing a </a:t>
            </a:r>
            <a:r>
              <a:rPr lang="en-US" sz="1200" dirty="0" smtClean="0">
                <a:solidFill>
                  <a:srgbClr val="FF0000"/>
                </a:solidFill>
              </a:rPr>
              <a:t>nonlinear</a:t>
            </a:r>
          </a:p>
          <a:p>
            <a:r>
              <a:rPr lang="en-US" sz="1200" dirty="0" smtClean="0">
                <a:solidFill>
                  <a:srgbClr val="FF0000"/>
                </a:solidFill>
              </a:rPr>
              <a:t>effect </a:t>
            </a:r>
            <a:r>
              <a:rPr lang="en-US" sz="1200" dirty="0">
                <a:solidFill>
                  <a:srgbClr val="FF0000"/>
                </a:solidFill>
              </a:rPr>
              <a:t>on the DC overhead. Note that enthalpy is a more comprehensive </a:t>
            </a:r>
            <a:r>
              <a:rPr lang="en-US" sz="1200" dirty="0" smtClean="0">
                <a:solidFill>
                  <a:srgbClr val="FF0000"/>
                </a:solidFill>
              </a:rPr>
              <a:t>measure</a:t>
            </a:r>
          </a:p>
          <a:p>
            <a:r>
              <a:rPr lang="en-US" sz="1200" dirty="0" smtClean="0">
                <a:solidFill>
                  <a:srgbClr val="FF0000"/>
                </a:solidFill>
              </a:rPr>
              <a:t>of outdoor </a:t>
            </a:r>
            <a:r>
              <a:rPr lang="en-US" sz="1200" dirty="0">
                <a:solidFill>
                  <a:srgbClr val="FF0000"/>
                </a:solidFill>
              </a:rPr>
              <a:t>weather conditions than the wet bulb temperature alone since it </a:t>
            </a:r>
            <a:endParaRPr lang="en-US" sz="1200" dirty="0" smtClean="0">
              <a:solidFill>
                <a:srgbClr val="FF0000"/>
              </a:solidFill>
            </a:endParaRPr>
          </a:p>
          <a:p>
            <a:r>
              <a:rPr lang="en-US" sz="1200" dirty="0">
                <a:solidFill>
                  <a:srgbClr val="FF0000"/>
                </a:solidFill>
              </a:rPr>
              <a:t>i</a:t>
            </a:r>
            <a:r>
              <a:rPr lang="en-US" sz="1200" dirty="0" smtClean="0">
                <a:solidFill>
                  <a:srgbClr val="FF0000"/>
                </a:solidFill>
              </a:rPr>
              <a:t>ncludes the </a:t>
            </a:r>
            <a:r>
              <a:rPr lang="en-US" sz="1200" dirty="0">
                <a:solidFill>
                  <a:srgbClr val="FF0000"/>
                </a:solidFill>
              </a:rPr>
              <a:t>moisture content and specific heat of ambient air. </a:t>
            </a:r>
          </a:p>
        </p:txBody>
      </p:sp>
    </p:spTree>
    <p:extLst>
      <p:ext uri="{BB962C8B-B14F-4D97-AF65-F5344CB8AC3E}">
        <p14:creationId xmlns:p14="http://schemas.microsoft.com/office/powerpoint/2010/main" val="49654902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What Other Kinds Of </a:t>
            </a:r>
            <a:r>
              <a:rPr lang="en-US" i="1" dirty="0" smtClean="0"/>
              <a:t>Data Center </a:t>
            </a:r>
            <a:r>
              <a:rPr lang="en-US" dirty="0" smtClean="0"/>
              <a:t>Problems Can Be Treated This Way?</a:t>
            </a:r>
            <a:endParaRPr lang="en-US" dirty="0"/>
          </a:p>
        </p:txBody>
      </p:sp>
      <p:sp>
        <p:nvSpPr>
          <p:cNvPr id="3" name="Content Placeholder 2"/>
          <p:cNvSpPr>
            <a:spLocks noGrp="1"/>
          </p:cNvSpPr>
          <p:nvPr>
            <p:ph idx="1"/>
          </p:nvPr>
        </p:nvSpPr>
        <p:spPr>
          <a:xfrm>
            <a:off x="457200" y="1558191"/>
            <a:ext cx="8229600" cy="5299809"/>
          </a:xfrm>
        </p:spPr>
        <p:txBody>
          <a:bodyPr>
            <a:normAutofit fontScale="92500" lnSpcReduction="20000"/>
          </a:bodyPr>
          <a:lstStyle/>
          <a:p>
            <a:r>
              <a:rPr lang="en-US" sz="1600" dirty="0" smtClean="0"/>
              <a:t>“Analytics”</a:t>
            </a:r>
          </a:p>
          <a:p>
            <a:pPr lvl="1"/>
            <a:r>
              <a:rPr lang="en-US" sz="1400" dirty="0" smtClean="0"/>
              <a:t>Usually refers to a more “brute force” style of data analysis</a:t>
            </a:r>
          </a:p>
          <a:p>
            <a:pPr lvl="1"/>
            <a:endParaRPr lang="en-US" sz="1400" dirty="0" smtClean="0"/>
          </a:p>
          <a:p>
            <a:r>
              <a:rPr lang="en-US" sz="1600" dirty="0" smtClean="0"/>
              <a:t>Traffic Classification</a:t>
            </a:r>
          </a:p>
          <a:p>
            <a:pPr lvl="1"/>
            <a:r>
              <a:rPr lang="en-US" sz="1200" dirty="0" smtClean="0"/>
              <a:t>Flow identification</a:t>
            </a:r>
          </a:p>
          <a:p>
            <a:pPr lvl="1"/>
            <a:r>
              <a:rPr lang="en-US" sz="1200" dirty="0" smtClean="0"/>
              <a:t>Security (DDoS detection/mitigation)</a:t>
            </a:r>
          </a:p>
          <a:p>
            <a:pPr lvl="1"/>
            <a:r>
              <a:rPr lang="en-US" sz="1200" dirty="0" smtClean="0"/>
              <a:t>QoE</a:t>
            </a:r>
          </a:p>
          <a:p>
            <a:pPr lvl="1"/>
            <a:r>
              <a:rPr lang="en-US" sz="1200" i="1" dirty="0" smtClean="0">
                <a:solidFill>
                  <a:srgbClr val="FF0000"/>
                </a:solidFill>
              </a:rPr>
              <a:t>Smarter IDS</a:t>
            </a:r>
            <a:endParaRPr lang="en-US" sz="1200" i="1" dirty="0">
              <a:solidFill>
                <a:srgbClr val="FF0000"/>
              </a:solidFill>
            </a:endParaRPr>
          </a:p>
          <a:p>
            <a:pPr marL="457200" lvl="1" indent="0">
              <a:buNone/>
            </a:pPr>
            <a:endParaRPr lang="en-US" sz="1000" dirty="0" smtClean="0"/>
          </a:p>
          <a:p>
            <a:r>
              <a:rPr lang="en-US" sz="1600" dirty="0" smtClean="0"/>
              <a:t>Optimizing NFV-style Resource Utilization</a:t>
            </a:r>
          </a:p>
          <a:p>
            <a:pPr lvl="1"/>
            <a:r>
              <a:rPr lang="en-US" sz="1000" dirty="0" smtClean="0"/>
              <a:t>Various parameters of around pooled resources</a:t>
            </a:r>
          </a:p>
          <a:p>
            <a:pPr lvl="1"/>
            <a:r>
              <a:rPr lang="en-US" sz="1000" dirty="0" smtClean="0"/>
              <a:t>VRs, LBs, IDSs, …</a:t>
            </a:r>
          </a:p>
          <a:p>
            <a:pPr lvl="1"/>
            <a:r>
              <a:rPr lang="en-US" sz="1000" dirty="0"/>
              <a:t>General virtual networking </a:t>
            </a:r>
            <a:r>
              <a:rPr lang="en-US" sz="1000" dirty="0" smtClean="0"/>
              <a:t>optimization</a:t>
            </a:r>
          </a:p>
          <a:p>
            <a:pPr lvl="1"/>
            <a:endParaRPr lang="en-US" sz="1000" dirty="0"/>
          </a:p>
          <a:p>
            <a:r>
              <a:rPr lang="en-US" sz="1600" dirty="0"/>
              <a:t>A</a:t>
            </a:r>
            <a:r>
              <a:rPr lang="en-US" sz="1600" dirty="0" smtClean="0"/>
              <a:t>nomaly detection</a:t>
            </a:r>
          </a:p>
          <a:p>
            <a:pPr lvl="1"/>
            <a:r>
              <a:rPr lang="en-US" sz="1000" dirty="0"/>
              <a:t>F</a:t>
            </a:r>
            <a:r>
              <a:rPr lang="en-US" sz="1000" dirty="0" smtClean="0"/>
              <a:t>ault </a:t>
            </a:r>
            <a:r>
              <a:rPr lang="en-US" sz="1000" dirty="0"/>
              <a:t>management, health </a:t>
            </a:r>
            <a:r>
              <a:rPr lang="en-US" sz="1000" dirty="0" smtClean="0"/>
              <a:t>indicators, …</a:t>
            </a:r>
            <a:endParaRPr lang="en-US" sz="1000" dirty="0"/>
          </a:p>
          <a:p>
            <a:endParaRPr lang="en-US" sz="1400" dirty="0" smtClean="0"/>
          </a:p>
          <a:p>
            <a:r>
              <a:rPr lang="en-US" sz="1600" dirty="0" smtClean="0"/>
              <a:t>Prediction </a:t>
            </a:r>
          </a:p>
          <a:p>
            <a:pPr lvl="1"/>
            <a:r>
              <a:rPr lang="en-US" sz="1000" dirty="0"/>
              <a:t>R</a:t>
            </a:r>
            <a:r>
              <a:rPr lang="en-US" sz="1000" dirty="0" smtClean="0"/>
              <a:t>isk </a:t>
            </a:r>
            <a:r>
              <a:rPr lang="en-US" sz="1000" dirty="0"/>
              <a:t>management, capacity </a:t>
            </a:r>
            <a:r>
              <a:rPr lang="en-US" sz="1000" dirty="0" smtClean="0"/>
              <a:t>planning, …</a:t>
            </a:r>
            <a:endParaRPr lang="en-US" sz="1000" dirty="0"/>
          </a:p>
          <a:p>
            <a:pPr lvl="1"/>
            <a:endParaRPr lang="en-US" sz="1000" dirty="0" smtClean="0"/>
          </a:p>
          <a:p>
            <a:r>
              <a:rPr lang="en-US" sz="1600" dirty="0" smtClean="0"/>
              <a:t>Orchestration</a:t>
            </a:r>
          </a:p>
          <a:p>
            <a:pPr lvl="1"/>
            <a:r>
              <a:rPr lang="en-US" sz="1000" dirty="0" smtClean="0"/>
              <a:t>Completely untouched</a:t>
            </a:r>
          </a:p>
          <a:p>
            <a:pPr lvl="1"/>
            <a:endParaRPr lang="en-US" sz="1000" dirty="0"/>
          </a:p>
          <a:p>
            <a:r>
              <a:rPr lang="en-US" sz="1600" dirty="0" smtClean="0"/>
              <a:t>Anything having to do with I</a:t>
            </a:r>
            <a:r>
              <a:rPr lang="en-US" sz="1600" dirty="0"/>
              <a:t>o</a:t>
            </a:r>
            <a:r>
              <a:rPr lang="en-US" sz="1600" dirty="0" smtClean="0"/>
              <a:t>T/Sensor Networking</a:t>
            </a:r>
          </a:p>
          <a:p>
            <a:pPr lvl="1"/>
            <a:r>
              <a:rPr lang="en-US" sz="1000" dirty="0" smtClean="0"/>
              <a:t>Also untouched</a:t>
            </a:r>
            <a:endParaRPr lang="en-US" sz="1800" dirty="0" smtClean="0"/>
          </a:p>
          <a:p>
            <a:pPr marL="0" indent="0">
              <a:buNone/>
            </a:pPr>
            <a:endParaRPr lang="en-US" sz="1800" dirty="0" smtClean="0"/>
          </a:p>
          <a:p>
            <a:r>
              <a:rPr lang="en-US" sz="1800" dirty="0" smtClean="0"/>
              <a:t>Many more…just scratching the surface here</a:t>
            </a:r>
            <a:endParaRPr lang="en-US" sz="1800" dirty="0"/>
          </a:p>
        </p:txBody>
      </p:sp>
    </p:spTree>
    <p:extLst>
      <p:ext uri="{BB962C8B-B14F-4D97-AF65-F5344CB8AC3E}">
        <p14:creationId xmlns:p14="http://schemas.microsoft.com/office/powerpoint/2010/main" val="35712328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lstStyle/>
          <a:p>
            <a:r>
              <a:rPr lang="en-US" dirty="0" smtClean="0"/>
              <a:t>Software Defined Intelligence</a:t>
            </a:r>
            <a:endParaRPr lang="en-US" dirty="0"/>
          </a:p>
        </p:txBody>
      </p:sp>
      <p:sp>
        <p:nvSpPr>
          <p:cNvPr id="3" name="Content Placeholder 2"/>
          <p:cNvSpPr>
            <a:spLocks noGrp="1"/>
          </p:cNvSpPr>
          <p:nvPr>
            <p:ph idx="1"/>
          </p:nvPr>
        </p:nvSpPr>
        <p:spPr>
          <a:xfrm>
            <a:off x="189779" y="1425574"/>
            <a:ext cx="8715174" cy="5257801"/>
          </a:xfrm>
        </p:spPr>
        <p:txBody>
          <a:bodyPr>
            <a:normAutofit fontScale="55000" lnSpcReduction="20000"/>
          </a:bodyPr>
          <a:lstStyle/>
          <a:p>
            <a:r>
              <a:rPr lang="en-US" dirty="0" smtClean="0"/>
              <a:t>Software Defined Intelligence (SDI) is a new discipline that joins Software Defined “Networking” with Machine Learning (ML)</a:t>
            </a:r>
          </a:p>
          <a:p>
            <a:pPr lvl="1"/>
            <a:r>
              <a:rPr lang="en-US" dirty="0" smtClean="0"/>
              <a:t>Where Networking ≈ CSNSE (and probably more)</a:t>
            </a:r>
          </a:p>
          <a:p>
            <a:pPr marL="457200" lvl="1" indent="0">
              <a:buNone/>
            </a:pPr>
            <a:endParaRPr lang="en-US" dirty="0"/>
          </a:p>
          <a:p>
            <a:r>
              <a:rPr lang="en-US" dirty="0" smtClean="0"/>
              <a:t>SDI foundations: Data Science and Machine Learning</a:t>
            </a:r>
          </a:p>
          <a:p>
            <a:endParaRPr lang="en-US" dirty="0"/>
          </a:p>
          <a:p>
            <a:r>
              <a:rPr lang="en-US" dirty="0" smtClean="0"/>
              <a:t>First applications will be in “Network Learning”</a:t>
            </a:r>
          </a:p>
          <a:p>
            <a:pPr lvl="1"/>
            <a:r>
              <a:rPr lang="en-US" i="1" dirty="0"/>
              <a:t>P</a:t>
            </a:r>
            <a:r>
              <a:rPr lang="en-US" i="1" dirty="0" smtClean="0"/>
              <a:t>redict</a:t>
            </a:r>
            <a:r>
              <a:rPr lang="en-US" dirty="0" smtClean="0"/>
              <a:t> eminent DDOS rather than reacting to an existing DDOS</a:t>
            </a:r>
          </a:p>
          <a:p>
            <a:pPr lvl="2"/>
            <a:r>
              <a:rPr lang="en-US" dirty="0" smtClean="0"/>
              <a:t>“the probability you will experience a DDOS is 0.05”</a:t>
            </a:r>
          </a:p>
          <a:p>
            <a:pPr lvl="1"/>
            <a:r>
              <a:rPr lang="en-US" dirty="0" smtClean="0"/>
              <a:t>More generally: “Predictive” Security</a:t>
            </a:r>
          </a:p>
          <a:p>
            <a:pPr lvl="2"/>
            <a:r>
              <a:rPr lang="en-US" dirty="0" smtClean="0">
                <a:hlinkClick r:id="rId2"/>
              </a:rPr>
              <a:t>http://siliconangle.com/blog/2014/03/28/predictive-security-goes-beyond-the-network/</a:t>
            </a:r>
            <a:endParaRPr lang="en-US" dirty="0" smtClean="0"/>
          </a:p>
          <a:p>
            <a:pPr lvl="1"/>
            <a:r>
              <a:rPr lang="en-US" dirty="0" smtClean="0"/>
              <a:t>Detecting spam prefixes in the Internet routing table based on various data sources</a:t>
            </a:r>
          </a:p>
          <a:p>
            <a:pPr lvl="2"/>
            <a:r>
              <a:rPr lang="en-US" dirty="0" smtClean="0">
                <a:hlinkClick r:id="rId3"/>
              </a:rPr>
              <a:t>https://www.usenix.org/legacy/events/sec09/tech/full_papers/sec09_network.pdf</a:t>
            </a:r>
            <a:endParaRPr lang="en-US" dirty="0" smtClean="0"/>
          </a:p>
          <a:p>
            <a:pPr lvl="2"/>
            <a:r>
              <a:rPr lang="en-US" dirty="0" smtClean="0">
                <a:hlinkClick r:id="rId4"/>
              </a:rPr>
              <a:t>http://www.bgpmon.net/using-bgp-data-to-find-spammers/</a:t>
            </a:r>
            <a:endParaRPr lang="en-US" dirty="0" smtClean="0"/>
          </a:p>
          <a:p>
            <a:pPr lvl="2"/>
            <a:endParaRPr lang="en-US" dirty="0" smtClean="0"/>
          </a:p>
          <a:p>
            <a:r>
              <a:rPr lang="en-US" b="1" dirty="0" smtClean="0"/>
              <a:t>Larger goal: Uncover new relationships and structure in network data</a:t>
            </a:r>
          </a:p>
          <a:p>
            <a:pPr lvl="1"/>
            <a:r>
              <a:rPr lang="en-US" dirty="0" smtClean="0"/>
              <a:t>Again, network ≈ CSNSE (and more)</a:t>
            </a:r>
          </a:p>
          <a:p>
            <a:pPr lvl="1"/>
            <a:endParaRPr lang="en-US" dirty="0" smtClean="0"/>
          </a:p>
          <a:p>
            <a:r>
              <a:rPr lang="en-US" dirty="0" smtClean="0"/>
              <a:t>Trivial example: “Better Data Centers Through Machine Learning”</a:t>
            </a:r>
          </a:p>
          <a:p>
            <a:pPr lvl="1"/>
            <a:r>
              <a:rPr lang="en-US" dirty="0" smtClean="0"/>
              <a:t>Compute a function (PUE)</a:t>
            </a:r>
          </a:p>
          <a:p>
            <a:pPr lvl="1"/>
            <a:r>
              <a:rPr lang="en-US" dirty="0" smtClean="0">
                <a:hlinkClick r:id="rId5"/>
              </a:rPr>
              <a:t>http://googleblog.blogspot.com/2014/05/better-data-centers-through-machine.html</a:t>
            </a:r>
            <a:endParaRPr lang="en-US" dirty="0" smtClean="0"/>
          </a:p>
          <a:p>
            <a:pPr lvl="1"/>
            <a:endParaRPr lang="en-US" dirty="0"/>
          </a:p>
          <a:p>
            <a:endParaRPr lang="en-US" dirty="0"/>
          </a:p>
        </p:txBody>
      </p:sp>
    </p:spTree>
    <p:extLst>
      <p:ext uri="{BB962C8B-B14F-4D97-AF65-F5344CB8AC3E}">
        <p14:creationId xmlns:p14="http://schemas.microsoft.com/office/powerpoint/2010/main" val="3740604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7" end="1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8" end="1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44"/>
            <a:ext cx="8229600" cy="1143000"/>
          </a:xfrm>
        </p:spPr>
        <p:txBody>
          <a:bodyPr/>
          <a:lstStyle/>
          <a:p>
            <a:r>
              <a:rPr lang="en-US" dirty="0" smtClean="0"/>
              <a:t>Smarter </a:t>
            </a:r>
            <a:r>
              <a:rPr lang="en-US" dirty="0" smtClean="0"/>
              <a:t>IDS?</a:t>
            </a:r>
            <a:endParaRPr lang="en-US" dirty="0"/>
          </a:p>
        </p:txBody>
      </p:sp>
      <p:sp>
        <p:nvSpPr>
          <p:cNvPr id="3" name="Content Placeholder 2"/>
          <p:cNvSpPr>
            <a:spLocks noGrp="1"/>
          </p:cNvSpPr>
          <p:nvPr>
            <p:ph idx="1"/>
          </p:nvPr>
        </p:nvSpPr>
        <p:spPr>
          <a:xfrm>
            <a:off x="457200" y="1412686"/>
            <a:ext cx="8229600" cy="5652056"/>
          </a:xfrm>
        </p:spPr>
        <p:txBody>
          <a:bodyPr>
            <a:normAutofit fontScale="70000" lnSpcReduction="20000"/>
          </a:bodyPr>
          <a:lstStyle/>
          <a:p>
            <a:r>
              <a:rPr lang="en-US" i="1" dirty="0" smtClean="0"/>
              <a:t>Signature-based </a:t>
            </a:r>
            <a:r>
              <a:rPr lang="en-US" dirty="0" smtClean="0"/>
              <a:t>IDS detects what I already know</a:t>
            </a:r>
          </a:p>
          <a:p>
            <a:pPr lvl="1"/>
            <a:r>
              <a:rPr lang="en-US" dirty="0" smtClean="0"/>
              <a:t>Very effective on what its programmed to detect</a:t>
            </a:r>
          </a:p>
          <a:p>
            <a:pPr lvl="1"/>
            <a:r>
              <a:rPr lang="en-US" dirty="0" smtClean="0"/>
              <a:t>Cannot defend against unknown attacks</a:t>
            </a:r>
          </a:p>
          <a:p>
            <a:pPr lvl="1"/>
            <a:r>
              <a:rPr lang="en-US" dirty="0" smtClean="0"/>
              <a:t>Very expensive (humans)</a:t>
            </a:r>
          </a:p>
          <a:p>
            <a:endParaRPr lang="en-US" i="1" dirty="0" smtClean="0"/>
          </a:p>
          <a:p>
            <a:r>
              <a:rPr lang="en-US" i="1" dirty="0" smtClean="0"/>
              <a:t>Anomaly-based </a:t>
            </a:r>
            <a:r>
              <a:rPr lang="en-US" dirty="0" smtClean="0"/>
              <a:t>IDS detects what differs from what I know</a:t>
            </a:r>
          </a:p>
          <a:p>
            <a:pPr lvl="1"/>
            <a:r>
              <a:rPr lang="en-US" dirty="0" smtClean="0"/>
              <a:t>Can detect </a:t>
            </a:r>
            <a:r>
              <a:rPr lang="en-US" i="1" dirty="0" smtClean="0"/>
              <a:t>out-of-baseline </a:t>
            </a:r>
            <a:r>
              <a:rPr lang="en-US" dirty="0" smtClean="0"/>
              <a:t>attacks</a:t>
            </a:r>
          </a:p>
          <a:p>
            <a:pPr lvl="1"/>
            <a:r>
              <a:rPr lang="en-US" dirty="0" smtClean="0"/>
              <a:t>Requires some kind of training/profiling</a:t>
            </a:r>
          </a:p>
          <a:p>
            <a:pPr lvl="1"/>
            <a:r>
              <a:rPr lang="en-US" dirty="0" smtClean="0"/>
              <a:t>Robust and adaptive models difficult to construct</a:t>
            </a:r>
          </a:p>
          <a:p>
            <a:pPr lvl="1"/>
            <a:endParaRPr lang="en-US" dirty="0" smtClean="0"/>
          </a:p>
          <a:p>
            <a:r>
              <a:rPr lang="en-US" i="1" dirty="0" smtClean="0"/>
              <a:t>Unsupervised Clustering-based </a:t>
            </a:r>
            <a:r>
              <a:rPr lang="en-US" dirty="0" smtClean="0"/>
              <a:t>IDS</a:t>
            </a:r>
          </a:p>
          <a:p>
            <a:pPr lvl="1"/>
            <a:r>
              <a:rPr lang="en-US" dirty="0" smtClean="0"/>
              <a:t>H</a:t>
            </a:r>
            <a:r>
              <a:rPr lang="en-US" baseline="-25000" dirty="0" smtClean="0"/>
              <a:t>θ</a:t>
            </a:r>
            <a:r>
              <a:rPr lang="en-US" dirty="0" smtClean="0"/>
              <a:t>: Attacking flows are sparse and different than “normal” flows</a:t>
            </a:r>
          </a:p>
          <a:p>
            <a:pPr lvl="1"/>
            <a:r>
              <a:rPr lang="en-US" dirty="0" smtClean="0"/>
              <a:t>Advantages</a:t>
            </a:r>
          </a:p>
          <a:p>
            <a:pPr lvl="2"/>
            <a:r>
              <a:rPr lang="en-US" dirty="0" smtClean="0"/>
              <a:t>No previous knowledge required (signatures or labels)</a:t>
            </a:r>
          </a:p>
          <a:p>
            <a:pPr lvl="2"/>
            <a:r>
              <a:rPr lang="en-US" dirty="0" smtClean="0"/>
              <a:t>No need for traffic profiling or modeling</a:t>
            </a:r>
          </a:p>
          <a:p>
            <a:pPr lvl="2"/>
            <a:r>
              <a:rPr lang="en-US" dirty="0" smtClean="0"/>
              <a:t>Can detect unknown attacks</a:t>
            </a:r>
          </a:p>
          <a:p>
            <a:pPr lvl="2"/>
            <a:r>
              <a:rPr lang="en-US" dirty="0" smtClean="0"/>
              <a:t>Major and necessary step towards self-aware monitoring</a:t>
            </a:r>
          </a:p>
          <a:p>
            <a:pPr lvl="1"/>
            <a:endParaRPr lang="en-US" dirty="0"/>
          </a:p>
        </p:txBody>
      </p:sp>
    </p:spTree>
    <p:extLst>
      <p:ext uri="{BB962C8B-B14F-4D97-AF65-F5344CB8AC3E}">
        <p14:creationId xmlns:p14="http://schemas.microsoft.com/office/powerpoint/2010/main" val="4111326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t>Q&amp;A</a:t>
            </a:r>
            <a:endParaRPr lang="en-US" sz="6600" dirty="0"/>
          </a:p>
        </p:txBody>
      </p:sp>
      <p:sp>
        <p:nvSpPr>
          <p:cNvPr id="4" name="TextBox 3"/>
          <p:cNvSpPr txBox="1"/>
          <p:nvPr/>
        </p:nvSpPr>
        <p:spPr>
          <a:xfrm>
            <a:off x="3222938" y="3079750"/>
            <a:ext cx="2698125" cy="1015663"/>
          </a:xfrm>
          <a:prstGeom prst="rect">
            <a:avLst/>
          </a:prstGeom>
          <a:noFill/>
        </p:spPr>
        <p:txBody>
          <a:bodyPr wrap="none" rtlCol="0">
            <a:spAutoFit/>
          </a:bodyPr>
          <a:lstStyle/>
          <a:p>
            <a:r>
              <a:rPr lang="en-US" sz="6000" b="1" dirty="0" smtClean="0"/>
              <a:t>Thanks!</a:t>
            </a:r>
            <a:endParaRPr lang="en-US" sz="6000" b="1" dirty="0"/>
          </a:p>
        </p:txBody>
      </p:sp>
    </p:spTree>
    <p:extLst>
      <p:ext uri="{BB962C8B-B14F-4D97-AF65-F5344CB8AC3E}">
        <p14:creationId xmlns:p14="http://schemas.microsoft.com/office/powerpoint/2010/main" val="36885101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ML </a:t>
            </a:r>
            <a:r>
              <a:rPr lang="en-US" dirty="0" smtClean="0"/>
              <a:t>for Networking</a:t>
            </a:r>
            <a:r>
              <a:rPr lang="en-US" dirty="0" smtClean="0"/>
              <a:t>?</a:t>
            </a:r>
            <a:endParaRPr lang="en-US" dirty="0"/>
          </a:p>
        </p:txBody>
      </p:sp>
      <p:sp>
        <p:nvSpPr>
          <p:cNvPr id="3" name="Content Placeholder 2"/>
          <p:cNvSpPr>
            <a:spLocks noGrp="1"/>
          </p:cNvSpPr>
          <p:nvPr>
            <p:ph idx="1"/>
          </p:nvPr>
        </p:nvSpPr>
        <p:spPr>
          <a:xfrm>
            <a:off x="457200" y="1683260"/>
            <a:ext cx="8229600" cy="5121081"/>
          </a:xfrm>
        </p:spPr>
        <p:txBody>
          <a:bodyPr>
            <a:normAutofit fontScale="70000" lnSpcReduction="20000"/>
          </a:bodyPr>
          <a:lstStyle/>
          <a:p>
            <a:r>
              <a:rPr lang="en-US" dirty="0" smtClean="0"/>
              <a:t>Proliferation of network traffic (volume and type)</a:t>
            </a:r>
          </a:p>
          <a:p>
            <a:endParaRPr lang="en-US" dirty="0" smtClean="0"/>
          </a:p>
          <a:p>
            <a:r>
              <a:rPr lang="en-US" dirty="0" smtClean="0"/>
              <a:t>Increased complexity of network and traffic monitoring and analysis</a:t>
            </a:r>
          </a:p>
          <a:p>
            <a:endParaRPr lang="en-US" dirty="0" smtClean="0"/>
          </a:p>
          <a:p>
            <a:r>
              <a:rPr lang="en-US" dirty="0" smtClean="0"/>
              <a:t>Difficulty in predicting and generalizing application behavior</a:t>
            </a:r>
          </a:p>
          <a:p>
            <a:endParaRPr lang="en-US" dirty="0" smtClean="0"/>
          </a:p>
          <a:p>
            <a:r>
              <a:rPr lang="en-US" dirty="0" smtClean="0"/>
              <a:t>Too many sources of knowledge to process by humans</a:t>
            </a:r>
          </a:p>
          <a:p>
            <a:endParaRPr lang="en-US" dirty="0" smtClean="0"/>
          </a:p>
          <a:p>
            <a:r>
              <a:rPr lang="en-US" dirty="0" smtClean="0"/>
              <a:t>Too many black boxes </a:t>
            </a:r>
            <a:r>
              <a:rPr lang="en-US" dirty="0" smtClean="0">
                <a:sym typeface="Wingdings"/>
              </a:rPr>
              <a:t> </a:t>
            </a:r>
            <a:r>
              <a:rPr lang="en-US" dirty="0" smtClean="0"/>
              <a:t>tasks that cannot be well-defined other than by I/O examples</a:t>
            </a:r>
          </a:p>
          <a:p>
            <a:endParaRPr lang="en-US" dirty="0" smtClean="0"/>
          </a:p>
          <a:p>
            <a:r>
              <a:rPr lang="en-US" dirty="0" smtClean="0"/>
              <a:t>Need for aggregated value solutions: getting the most out of our data</a:t>
            </a:r>
          </a:p>
          <a:p>
            <a:endParaRPr lang="en-US" dirty="0"/>
          </a:p>
          <a:p>
            <a:r>
              <a:rPr lang="en-US" dirty="0" smtClean="0"/>
              <a:t>…</a:t>
            </a:r>
            <a:endParaRPr lang="en-US" dirty="0"/>
          </a:p>
        </p:txBody>
      </p:sp>
    </p:spTree>
    <p:extLst>
      <p:ext uri="{BB962C8B-B14F-4D97-AF65-F5344CB8AC3E}">
        <p14:creationId xmlns:p14="http://schemas.microsoft.com/office/powerpoint/2010/main" val="5569029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99247" y="1065746"/>
            <a:ext cx="7515433" cy="5357927"/>
            <a:chOff x="1299247" y="1065746"/>
            <a:chExt cx="7515433" cy="5357927"/>
          </a:xfrm>
        </p:grpSpPr>
        <p:grpSp>
          <p:nvGrpSpPr>
            <p:cNvPr id="29" name="Group 28"/>
            <p:cNvGrpSpPr/>
            <p:nvPr/>
          </p:nvGrpSpPr>
          <p:grpSpPr>
            <a:xfrm>
              <a:off x="1778306" y="1065746"/>
              <a:ext cx="7036374" cy="5357927"/>
              <a:chOff x="1021879" y="1065746"/>
              <a:chExt cx="7036374" cy="5357927"/>
            </a:xfrm>
          </p:grpSpPr>
          <p:grpSp>
            <p:nvGrpSpPr>
              <p:cNvPr id="23" name="Group 22"/>
              <p:cNvGrpSpPr/>
              <p:nvPr/>
            </p:nvGrpSpPr>
            <p:grpSpPr>
              <a:xfrm>
                <a:off x="1021879" y="1678914"/>
                <a:ext cx="7036374" cy="4744759"/>
                <a:chOff x="1021879" y="861356"/>
                <a:chExt cx="7036374" cy="5562317"/>
              </a:xfrm>
            </p:grpSpPr>
            <p:grpSp>
              <p:nvGrpSpPr>
                <p:cNvPr id="21" name="Group 20"/>
                <p:cNvGrpSpPr/>
                <p:nvPr/>
              </p:nvGrpSpPr>
              <p:grpSpPr>
                <a:xfrm>
                  <a:off x="1021879" y="2146090"/>
                  <a:ext cx="7036374" cy="4277583"/>
                  <a:chOff x="1021879" y="2146090"/>
                  <a:chExt cx="7036374" cy="4277583"/>
                </a:xfrm>
              </p:grpSpPr>
              <p:grpSp>
                <p:nvGrpSpPr>
                  <p:cNvPr id="16" name="Group 15"/>
                  <p:cNvGrpSpPr/>
                  <p:nvPr/>
                </p:nvGrpSpPr>
                <p:grpSpPr>
                  <a:xfrm>
                    <a:off x="1021880" y="3854203"/>
                    <a:ext cx="7036373" cy="2569470"/>
                    <a:chOff x="1021880" y="3854203"/>
                    <a:chExt cx="7036373" cy="2569470"/>
                  </a:xfrm>
                </p:grpSpPr>
                <p:grpSp>
                  <p:nvGrpSpPr>
                    <p:cNvPr id="8" name="Group 7"/>
                    <p:cNvGrpSpPr/>
                    <p:nvPr/>
                  </p:nvGrpSpPr>
                  <p:grpSpPr>
                    <a:xfrm>
                      <a:off x="1021880" y="3854203"/>
                      <a:ext cx="7036373" cy="2569470"/>
                      <a:chOff x="1021880" y="3854203"/>
                      <a:chExt cx="7036373" cy="2569470"/>
                    </a:xfrm>
                  </p:grpSpPr>
                  <p:sp>
                    <p:nvSpPr>
                      <p:cNvPr id="4" name="Rectangle 3"/>
                      <p:cNvSpPr/>
                      <p:nvPr/>
                    </p:nvSpPr>
                    <p:spPr>
                      <a:xfrm>
                        <a:off x="1021880" y="5430924"/>
                        <a:ext cx="5853912" cy="992749"/>
                      </a:xfrm>
                      <a:prstGeom prst="rect">
                        <a:avLst/>
                      </a:prstGeom>
                      <a:solidFill>
                        <a:schemeClr val="tx1">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Physical Compute/Storage/Networking/Energy (CSNE)</a:t>
                        </a:r>
                        <a:endParaRPr lang="en-US" dirty="0"/>
                      </a:p>
                    </p:txBody>
                  </p:sp>
                  <p:sp>
                    <p:nvSpPr>
                      <p:cNvPr id="5" name="Rectangle 4"/>
                      <p:cNvSpPr/>
                      <p:nvPr/>
                    </p:nvSpPr>
                    <p:spPr>
                      <a:xfrm>
                        <a:off x="1021880" y="3854203"/>
                        <a:ext cx="1036630" cy="1576721"/>
                      </a:xfrm>
                      <a:prstGeom prst="rect">
                        <a:avLst/>
                      </a:prstGeom>
                      <a:solidFill>
                        <a:schemeClr val="tx1">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6875792" y="5430924"/>
                        <a:ext cx="1182461" cy="992749"/>
                      </a:xfrm>
                      <a:prstGeom prst="rect">
                        <a:avLst/>
                      </a:prstGeom>
                      <a:solidFill>
                        <a:schemeClr val="tx1">
                          <a:lumMod val="95000"/>
                          <a:lumOff val="5000"/>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Sensors</a:t>
                        </a:r>
                        <a:endParaRPr lang="en-US" dirty="0"/>
                      </a:p>
                    </p:txBody>
                  </p:sp>
                </p:grpSp>
                <p:sp>
                  <p:nvSpPr>
                    <p:cNvPr id="10" name="Rectangle 9"/>
                    <p:cNvSpPr/>
                    <p:nvPr/>
                  </p:nvSpPr>
                  <p:spPr>
                    <a:xfrm>
                      <a:off x="2175145" y="3854203"/>
                      <a:ext cx="5883108" cy="1503724"/>
                    </a:xfrm>
                    <a:prstGeom prst="rect">
                      <a:avLst/>
                    </a:prstGeom>
                    <a:solidFill>
                      <a:schemeClr val="tx1">
                        <a:lumMod val="95000"/>
                        <a:lumOff val="5000"/>
                        <a:alpha val="3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Virtual CSN/Sensors</a:t>
                      </a:r>
                      <a:endParaRPr lang="en-US" dirty="0"/>
                    </a:p>
                  </p:txBody>
                </p:sp>
              </p:grpSp>
              <p:grpSp>
                <p:nvGrpSpPr>
                  <p:cNvPr id="20" name="Group 19"/>
                  <p:cNvGrpSpPr/>
                  <p:nvPr/>
                </p:nvGrpSpPr>
                <p:grpSpPr>
                  <a:xfrm>
                    <a:off x="1021880" y="2642465"/>
                    <a:ext cx="7036373" cy="1080345"/>
                    <a:chOff x="1021880" y="2642465"/>
                    <a:chExt cx="7036373" cy="1080345"/>
                  </a:xfrm>
                </p:grpSpPr>
                <p:sp>
                  <p:nvSpPr>
                    <p:cNvPr id="11" name="Rectangle 10"/>
                    <p:cNvSpPr/>
                    <p:nvPr/>
                  </p:nvSpPr>
                  <p:spPr>
                    <a:xfrm>
                      <a:off x="1021880" y="2642465"/>
                      <a:ext cx="1036630" cy="1080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SDN</a:t>
                      </a:r>
                      <a:endParaRPr lang="en-US" dirty="0"/>
                    </a:p>
                  </p:txBody>
                </p:sp>
                <p:sp>
                  <p:nvSpPr>
                    <p:cNvPr id="12" name="Rectangle 11"/>
                    <p:cNvSpPr/>
                    <p:nvPr/>
                  </p:nvSpPr>
                  <p:spPr>
                    <a:xfrm>
                      <a:off x="2210910" y="2642465"/>
                      <a:ext cx="1036630" cy="1080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SDC</a:t>
                      </a:r>
                      <a:endParaRPr lang="en-US" dirty="0"/>
                    </a:p>
                  </p:txBody>
                </p:sp>
                <p:sp>
                  <p:nvSpPr>
                    <p:cNvPr id="13" name="Rectangle 12"/>
                    <p:cNvSpPr/>
                    <p:nvPr/>
                  </p:nvSpPr>
                  <p:spPr>
                    <a:xfrm>
                      <a:off x="3399940" y="2642465"/>
                      <a:ext cx="1036630" cy="1080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SDStor</a:t>
                      </a:r>
                      <a:endParaRPr lang="en-US" dirty="0"/>
                    </a:p>
                  </p:txBody>
                </p:sp>
                <p:sp>
                  <p:nvSpPr>
                    <p:cNvPr id="14" name="Rectangle 13"/>
                    <p:cNvSpPr/>
                    <p:nvPr/>
                  </p:nvSpPr>
                  <p:spPr>
                    <a:xfrm>
                      <a:off x="7021623" y="2642465"/>
                      <a:ext cx="1036630" cy="1080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SDSense</a:t>
                      </a:r>
                      <a:endParaRPr lang="en-US" dirty="0"/>
                    </a:p>
                  </p:txBody>
                </p:sp>
                <p:sp>
                  <p:nvSpPr>
                    <p:cNvPr id="15" name="TextBox 14"/>
                    <p:cNvSpPr txBox="1"/>
                    <p:nvPr/>
                  </p:nvSpPr>
                  <p:spPr>
                    <a:xfrm>
                      <a:off x="6157792" y="2950226"/>
                      <a:ext cx="432580" cy="523220"/>
                    </a:xfrm>
                    <a:prstGeom prst="rect">
                      <a:avLst/>
                    </a:prstGeom>
                    <a:noFill/>
                  </p:spPr>
                  <p:txBody>
                    <a:bodyPr wrap="none" rtlCol="0">
                      <a:spAutoFit/>
                    </a:bodyPr>
                    <a:lstStyle/>
                    <a:p>
                      <a:r>
                        <a:rPr lang="en-US" sz="2800" dirty="0" smtClean="0"/>
                        <a:t>…</a:t>
                      </a:r>
                      <a:endParaRPr lang="en-US" dirty="0"/>
                    </a:p>
                  </p:txBody>
                </p:sp>
                <p:sp>
                  <p:nvSpPr>
                    <p:cNvPr id="40" name="Rectangle 39"/>
                    <p:cNvSpPr/>
                    <p:nvPr/>
                  </p:nvSpPr>
                  <p:spPr>
                    <a:xfrm>
                      <a:off x="4637562" y="2642465"/>
                      <a:ext cx="1036630" cy="1080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SDE</a:t>
                      </a:r>
                      <a:endParaRPr lang="en-US" dirty="0"/>
                    </a:p>
                  </p:txBody>
                </p:sp>
              </p:grpSp>
              <p:sp>
                <p:nvSpPr>
                  <p:cNvPr id="19" name="Rectangle 18"/>
                  <p:cNvSpPr/>
                  <p:nvPr/>
                </p:nvSpPr>
                <p:spPr>
                  <a:xfrm>
                    <a:off x="1021879" y="2146090"/>
                    <a:ext cx="7036373" cy="3941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SDx Applications</a:t>
                    </a:r>
                    <a:endParaRPr lang="en-US" dirty="0"/>
                  </a:p>
                </p:txBody>
              </p:sp>
            </p:grpSp>
            <p:sp>
              <p:nvSpPr>
                <p:cNvPr id="22" name="Rectangle 21"/>
                <p:cNvSpPr/>
                <p:nvPr/>
              </p:nvSpPr>
              <p:spPr>
                <a:xfrm>
                  <a:off x="1021880" y="861356"/>
                  <a:ext cx="7036372" cy="11679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Orchestration</a:t>
                  </a:r>
                </a:p>
                <a:p>
                  <a:pPr algn="ctr"/>
                  <a:r>
                    <a:rPr lang="en-US" dirty="0" smtClean="0"/>
                    <a:t>(Neutron, Nova, Swift/Cinder, Heat,..)</a:t>
                  </a:r>
                  <a:endParaRPr lang="en-US" dirty="0"/>
                </a:p>
              </p:txBody>
            </p:sp>
          </p:grpSp>
          <p:sp>
            <p:nvSpPr>
              <p:cNvPr id="25" name="Rectangle 24"/>
              <p:cNvSpPr/>
              <p:nvPr/>
            </p:nvSpPr>
            <p:spPr>
              <a:xfrm>
                <a:off x="1021879" y="1065746"/>
                <a:ext cx="7036373" cy="4671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grpSp>
        <p:sp>
          <p:nvSpPr>
            <p:cNvPr id="30" name="Rectangle 29"/>
            <p:cNvSpPr/>
            <p:nvPr/>
          </p:nvSpPr>
          <p:spPr>
            <a:xfrm>
              <a:off x="1299247" y="1065746"/>
              <a:ext cx="350359" cy="53579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SDSec</a:t>
              </a:r>
              <a:endParaRPr lang="en-US" dirty="0"/>
            </a:p>
          </p:txBody>
        </p:sp>
      </p:grpSp>
      <p:sp>
        <p:nvSpPr>
          <p:cNvPr id="6" name="Rectangle 5"/>
          <p:cNvSpPr/>
          <p:nvPr/>
        </p:nvSpPr>
        <p:spPr>
          <a:xfrm>
            <a:off x="2039340" y="2192685"/>
            <a:ext cx="3021845" cy="3854203"/>
          </a:xfrm>
          <a:prstGeom prst="rect">
            <a:avLst/>
          </a:prstGeom>
          <a:blipFill rotWithShape="1">
            <a:blip r:embed="rId2">
              <a:alphaModFix amt="50000"/>
            </a:blip>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smtClean="0">
                <a:solidFill>
                  <a:schemeClr val="tx1"/>
                </a:solidFill>
              </a:rPr>
              <a:t>NFV</a:t>
            </a:r>
            <a:endParaRPr lang="en-US" b="1" dirty="0">
              <a:solidFill>
                <a:schemeClr val="tx1"/>
              </a:solidFill>
            </a:endParaRPr>
          </a:p>
        </p:txBody>
      </p:sp>
      <p:sp>
        <p:nvSpPr>
          <p:cNvPr id="17" name="TextBox 16"/>
          <p:cNvSpPr txBox="1"/>
          <p:nvPr/>
        </p:nvSpPr>
        <p:spPr>
          <a:xfrm>
            <a:off x="3341950" y="43798"/>
            <a:ext cx="2460104" cy="769441"/>
          </a:xfrm>
          <a:prstGeom prst="rect">
            <a:avLst/>
          </a:prstGeom>
          <a:noFill/>
        </p:spPr>
        <p:txBody>
          <a:bodyPr wrap="none" rtlCol="0">
            <a:spAutoFit/>
          </a:bodyPr>
          <a:lstStyle/>
          <a:p>
            <a:pPr algn="ctr"/>
            <a:r>
              <a:rPr lang="en-US" sz="4400" i="1" dirty="0" smtClean="0"/>
              <a:t>SDI </a:t>
            </a:r>
            <a:r>
              <a:rPr lang="en-US" sz="4400" dirty="0" smtClean="0"/>
              <a:t>Scope</a:t>
            </a:r>
            <a:endParaRPr lang="en-US" sz="4400" dirty="0"/>
          </a:p>
        </p:txBody>
      </p:sp>
      <p:sp>
        <p:nvSpPr>
          <p:cNvPr id="24" name="Rectangle 23"/>
          <p:cNvSpPr/>
          <p:nvPr/>
        </p:nvSpPr>
        <p:spPr>
          <a:xfrm>
            <a:off x="174339" y="1065746"/>
            <a:ext cx="934290" cy="53579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SDI</a:t>
            </a:r>
            <a:endParaRPr lang="en-US" dirty="0"/>
          </a:p>
        </p:txBody>
      </p:sp>
      <p:sp>
        <p:nvSpPr>
          <p:cNvPr id="43" name="Rectangle 42"/>
          <p:cNvSpPr/>
          <p:nvPr/>
        </p:nvSpPr>
        <p:spPr>
          <a:xfrm>
            <a:off x="1299247" y="1065746"/>
            <a:ext cx="7515432" cy="5357927"/>
          </a:xfrm>
          <a:prstGeom prst="rect">
            <a:avLst/>
          </a:prstGeom>
          <a:solidFill>
            <a:srgbClr val="FF0000">
              <a:alpha val="25000"/>
            </a:srgbClr>
          </a:solidFill>
          <a:ln>
            <a:solidFill>
              <a:schemeClr val="accent1">
                <a:shade val="95000"/>
                <a:satMod val="105000"/>
              </a:schemeClr>
            </a:solidFill>
          </a:ln>
          <a:effectLst>
            <a:outerShdw blurRad="40000" dist="23000" dir="5400000" rotWithShape="0">
              <a:srgbClr val="000000">
                <a:alpha val="5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8981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921384"/>
            <a:ext cx="8229600" cy="4525963"/>
          </a:xfrm>
        </p:spPr>
        <p:txBody>
          <a:bodyPr/>
          <a:lstStyle/>
          <a:p>
            <a:r>
              <a:rPr lang="en-US" strike="sngStrike" dirty="0" smtClean="0"/>
              <a:t>Software Defined Intelligence</a:t>
            </a:r>
          </a:p>
          <a:p>
            <a:endParaRPr lang="en-US" dirty="0" smtClean="0"/>
          </a:p>
          <a:p>
            <a:r>
              <a:rPr lang="en-US" dirty="0" smtClean="0"/>
              <a:t>Very Brief Overview of Machine Learning</a:t>
            </a:r>
          </a:p>
          <a:p>
            <a:endParaRPr lang="en-US" dirty="0"/>
          </a:p>
          <a:p>
            <a:r>
              <a:rPr lang="en-US" dirty="0" smtClean="0"/>
              <a:t>Artificial Neural Networks</a:t>
            </a:r>
          </a:p>
          <a:p>
            <a:endParaRPr lang="en-US" dirty="0" smtClean="0"/>
          </a:p>
          <a:p>
            <a:r>
              <a:rPr lang="en-US" dirty="0" smtClean="0"/>
              <a:t>Network-oriented Applications</a:t>
            </a:r>
            <a:endParaRPr lang="en-US" dirty="0"/>
          </a:p>
        </p:txBody>
      </p:sp>
    </p:spTree>
    <p:extLst>
      <p:ext uri="{BB962C8B-B14F-4D97-AF65-F5344CB8AC3E}">
        <p14:creationId xmlns:p14="http://schemas.microsoft.com/office/powerpoint/2010/main" val="8358254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842</TotalTime>
  <Words>3344</Words>
  <Application>Microsoft Macintosh PowerPoint</Application>
  <PresentationFormat>On-screen Show (4:3)</PresentationFormat>
  <Paragraphs>604</Paragraphs>
  <Slides>61</Slides>
  <Notes>12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64" baseType="lpstr">
      <vt:lpstr>Office Theme</vt:lpstr>
      <vt:lpstr>Microsoft Draw</vt:lpstr>
      <vt:lpstr>Equation</vt:lpstr>
      <vt:lpstr>PowerPoint Presentation</vt:lpstr>
      <vt:lpstr>Software Defined Intelligence A New Interdisciplinary Approach to Intelligent Infrastructure</vt:lpstr>
      <vt:lpstr>PowerPoint Presentation</vt:lpstr>
      <vt:lpstr>Goals for this Talk</vt:lpstr>
      <vt:lpstr>Agenda</vt:lpstr>
      <vt:lpstr>Software Defined Intelligence</vt:lpstr>
      <vt:lpstr>Why ML for Networking?</vt:lpstr>
      <vt:lpstr>PowerPoint Presentation</vt:lpstr>
      <vt:lpstr>Agenda</vt:lpstr>
      <vt:lpstr>What is Machine Learning?</vt:lpstr>
      <vt:lpstr>What is Machine Learning, Redux?</vt:lpstr>
      <vt:lpstr>PowerPoint Presentation</vt:lpstr>
      <vt:lpstr>BTW, One Thing That Jumps Out  From The Previous Slide…</vt:lpstr>
      <vt:lpstr>Examples of Successful Application of Machine Learning Problems </vt:lpstr>
      <vt:lpstr>Ok, So When Would We Use Machine Learning? </vt:lpstr>
      <vt:lpstr>BTW, Why Machine Learning Hard? What is a “2”?</vt:lpstr>
      <vt:lpstr>Kinds of Machine Learning</vt:lpstr>
      <vt:lpstr>Agenda</vt:lpstr>
      <vt:lpstr>Artificial Neural Networks</vt:lpstr>
      <vt:lpstr>Brief History of Neural Networks</vt:lpstr>
      <vt:lpstr>Biological Inspiration: Brains</vt:lpstr>
      <vt:lpstr>Biological Inspiration: Neurons</vt:lpstr>
      <vt:lpstr>Basic Perceptron (Rosenblatt, 1950s and early 60s)</vt:lpstr>
      <vt:lpstr>What is an Artificial Neuron?</vt:lpstr>
      <vt:lpstr>What does g(.) look like? (activation functions)</vt:lpstr>
      <vt:lpstr>Ok then, what is a Neural Network?</vt:lpstr>
      <vt:lpstr>Feed Forward Neural Networks</vt:lpstr>
      <vt:lpstr>Machine Learning?</vt:lpstr>
      <vt:lpstr>Supervised learning</vt:lpstr>
      <vt:lpstr>Unsupervised learning</vt:lpstr>
      <vt:lpstr>Well, How About Brains?</vt:lpstr>
      <vt:lpstr>One Learning Algorithm Hypothesis</vt:lpstr>
      <vt:lpstr>OLA Effect Is Quite Generalized</vt:lpstr>
      <vt:lpstr>Artificial Neuron – Deeper Dive</vt:lpstr>
      <vt:lpstr>Review: Mapping to Biological Neuron</vt:lpstr>
      <vt:lpstr>Summary: Artificial neurons</vt:lpstr>
      <vt:lpstr>Putting it All Together Single Hidden Layer Neural Network (SHLNN)</vt:lpstr>
      <vt:lpstr>Universal Approximation Theorem (what can a SHLNN compute?)</vt:lpstr>
      <vt:lpstr>All Good, But How Does Learning Work?  Empirical Risk Minimization (ERM) Learning Cast as Optimization</vt:lpstr>
      <vt:lpstr>What Does J(θ) Typically Look Like? (Cost Functions)</vt:lpstr>
      <vt:lpstr>Ok, but how do we use ERM  in a Learning Algorithm?</vt:lpstr>
      <vt:lpstr>Forward Propagation Cartoon</vt:lpstr>
      <vt:lpstr>Doing the Math Forward Propagation</vt:lpstr>
      <vt:lpstr>Backward Propagation Cartoon</vt:lpstr>
      <vt:lpstr>How do you (back) propagate the error?</vt:lpstr>
      <vt:lpstr>Backprop is a form of Gradient Descent Basic Idea</vt:lpstr>
      <vt:lpstr>Gradient Descent Intuition 1 Convex Cost Function</vt:lpstr>
      <vt:lpstr>Gradient Decent Intuition 2</vt:lpstr>
      <vt:lpstr>BTW, how hard is this to code up,  say in python? http://www.1-4-5.net/~dmm/code/ai/</vt:lpstr>
      <vt:lpstr>Building a FFNN http://www.1-4-5.net/~dmm/code/ai/</vt:lpstr>
      <vt:lpstr>Agenda</vt:lpstr>
      <vt:lpstr>Google PUE Optimization Application1</vt:lpstr>
      <vt:lpstr>Google Use Case: Features</vt:lpstr>
      <vt:lpstr>Google Use Case: Algorithm</vt:lpstr>
      <vt:lpstr>Google Use Case: Details</vt:lpstr>
      <vt:lpstr>Google Use Case: PUE Predictive Accuracy</vt:lpstr>
      <vt:lpstr>Google Use Case: Sensitivity Analysis</vt:lpstr>
      <vt:lpstr>Google: Outside air enthalpy has largest impact on PUE</vt:lpstr>
      <vt:lpstr>What Other Kinds Of Data Center Problems Can Be Treated This Way?</vt:lpstr>
      <vt:lpstr>Smarter IDS?</vt:lpstr>
      <vt:lpstr>Q&amp;A</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David Meyer (dmm@1-4-5.net)</dc:creator>
  <cp:keywords/>
  <dc:description/>
  <cp:lastModifiedBy>David Meyer</cp:lastModifiedBy>
  <cp:revision>311</cp:revision>
  <dcterms:created xsi:type="dcterms:W3CDTF">2014-09-04T15:59:13Z</dcterms:created>
  <dcterms:modified xsi:type="dcterms:W3CDTF">2014-09-11T11:26:55Z</dcterms:modified>
  <cp:category/>
</cp:coreProperties>
</file>